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9525000" cy="5346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23.jpe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TextBox 2" id="2"/>
          <p:cNvSpPr txBox="true"/>
          <p:nvPr/>
        </p:nvSpPr>
        <p:spPr>
          <a:xfrm rot="0">
            <a:off x="1517867" y="1190099"/>
            <a:ext cx="6489266" cy="1634430"/>
          </a:xfrm>
          <a:prstGeom prst="rect">
            <a:avLst/>
          </a:prstGeom>
        </p:spPr>
        <p:txBody>
          <a:bodyPr anchor="t" rtlCol="false" lIns="91440" rIns="91440" tIns="45720" bIns="45720" anchorCtr="false" vert="horz" wrap="square">
            <a:spAutoFit/>
          </a:bodyPr>
          <a:lstStyle/>
          <a:p>
            <a:pPr algn="ctr">
              <a:lnSpc>
                <a:spcPct val="120000"/>
              </a:lnSpc>
              <a:spcBef>
                <a:spcPts val="375"/>
              </a:spcBef>
            </a:pPr>
            <a:r>
              <a:rPr lang="en-US" b="true" sz="4050">
                <a:solidFill>
                  <a:srgbClr val="000000"/>
                </a:solidFill>
                <a:latin typeface="Microsoft Yahei"/>
                <a:ea typeface="Microsoft Yahei"/>
                <a:cs typeface="Microsoft Yahei"/>
              </a:rPr>
              <a:t>临床诊疗指南诊疗指南电子指南电子文本</a:t>
            </a:r>
          </a:p>
        </p:txBody>
      </p:sp>
      <p:sp>
        <p:nvSpPr>
          <p:cNvPr name="TextBox 3" id="3"/>
          <p:cNvSpPr txBox="true"/>
          <p:nvPr/>
        </p:nvSpPr>
        <p:spPr>
          <a:xfrm rot="0">
            <a:off x="3878321" y="3025687"/>
            <a:ext cx="1768358" cy="251371"/>
          </a:xfrm>
          <a:prstGeom prst="rect">
            <a:avLst/>
          </a:prstGeom>
        </p:spPr>
        <p:txBody>
          <a:bodyPr anchor="t" rtlCol="false" lIns="91440" rIns="91440" tIns="45720" bIns="45720" anchorCtr="false" vert="horz" wrap="square">
            <a:spAutoFit/>
          </a:bodyPr>
          <a:lstStyle/>
          <a:p>
            <a:pPr algn="ctr">
              <a:lnSpc>
                <a:spcPct val="64000"/>
              </a:lnSpc>
              <a:spcBef>
                <a:spcPts val="375"/>
              </a:spcBef>
            </a:pPr>
            <a:r>
              <a:rPr lang="en-US" sz="1575">
                <a:solidFill>
                  <a:srgbClr val="000000"/>
                </a:solidFill>
                <a:latin typeface="Microsoft Yahei"/>
                <a:ea typeface="Microsoft Yahei"/>
                <a:cs typeface="Microsoft Yahei"/>
              </a:rPr>
              <a:t/>
            </a:r>
          </a:p>
        </p:txBody>
      </p:sp>
      <p:sp>
        <p:nvSpPr>
          <p:cNvPr name="TextBox 4" id="4"/>
          <p:cNvSpPr txBox="true"/>
          <p:nvPr/>
        </p:nvSpPr>
        <p:spPr>
          <a:xfrm rot="0">
            <a:off x="3354299" y="3397929"/>
            <a:ext cx="2816403" cy="251371"/>
          </a:xfrm>
          <a:prstGeom prst="rect">
            <a:avLst/>
          </a:prstGeom>
        </p:spPr>
        <p:txBody>
          <a:bodyPr anchor="t" rtlCol="false" lIns="91440" rIns="91440" tIns="45720" bIns="45720" anchorCtr="false" vert="horz" wrap="square">
            <a:spAutoFit/>
          </a:bodyPr>
          <a:lstStyle/>
          <a:p>
            <a:pPr algn="ctr">
              <a:lnSpc>
                <a:spcPct val="64000"/>
              </a:lnSpc>
              <a:spcBef>
                <a:spcPts val="375"/>
              </a:spcBef>
            </a:pPr>
            <a:r>
              <a:rPr lang="en-US" sz="1575">
                <a:solidFill>
                  <a:srgbClr val="000000"/>
                </a:solidFill>
                <a:latin typeface="Microsoft Yahei"/>
                <a:ea typeface="Microsoft Yahei"/>
                <a:cs typeface="Microsoft Yahei"/>
              </a:rPr>
              <a:t>2023-11-04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03</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临床诊疗指南的制定过程</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grpSp>
        <p:nvGrpSpPr>
          <p:cNvPr name="Group 2" id="2"/>
          <p:cNvGrpSpPr/>
          <p:nvPr/>
        </p:nvGrpSpPr>
        <p:grpSpPr>
          <a:xfrm>
            <a:off x="355440" y="221399"/>
            <a:ext cx="402793" cy="344077"/>
            <a:chOff x="355440" y="221399"/>
            <a:chExt cx="402793" cy="344077"/>
          </a:xfrm>
        </p:grpSpPr>
        <p:sp>
          <p:nvSpPr>
            <p:cNvPr name="AutoShape 3" id="3"/>
            <p:cNvSpPr/>
            <p:nvPr/>
          </p:nvSpPr>
          <p:spPr>
            <a:xfrm rot="0">
              <a:off x="355440" y="22370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4" id="4"/>
            <p:cNvSpPr/>
            <p:nvPr/>
          </p:nvSpPr>
          <p:spPr>
            <a:xfrm rot="0">
              <a:off x="449257" y="22139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5" id="5"/>
            <p:cNvSpPr/>
            <p:nvPr/>
          </p:nvSpPr>
          <p:spPr>
            <a:xfrm rot="0">
              <a:off x="538379" y="22274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6" id="6"/>
            <p:cNvSpPr/>
            <p:nvPr/>
          </p:nvSpPr>
          <p:spPr>
            <a:xfrm rot="0">
              <a:off x="624819" y="22974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7" id="7"/>
            <p:cNvSpPr/>
            <p:nvPr/>
          </p:nvSpPr>
          <p:spPr>
            <a:xfrm rot="0">
              <a:off x="706988" y="22651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355440" y="31571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449257" y="31341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538379" y="31475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624819" y="32175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706988" y="31853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355440" y="40772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449257" y="40542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538379" y="40676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624819" y="41376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706988" y="41054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355440" y="49973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449257" y="49743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538379" y="49877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624819" y="50578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706988" y="50255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3" id="23"/>
          <p:cNvSpPr txBox="true"/>
          <p:nvPr/>
        </p:nvSpPr>
        <p:spPr>
          <a:xfrm rot="0">
            <a:off x="863008" y="176297"/>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指南制定计划</a:t>
            </a:r>
          </a:p>
        </p:txBody>
      </p:sp>
      <p:grpSp>
        <p:nvGrpSpPr>
          <p:cNvPr name="Group 24" id="24"/>
          <p:cNvGrpSpPr/>
          <p:nvPr/>
        </p:nvGrpSpPr>
        <p:grpSpPr>
          <a:xfrm>
            <a:off x="4674059" y="2435003"/>
            <a:ext cx="4518193" cy="906660"/>
            <a:chOff x="4674059" y="2435003"/>
            <a:chExt cx="4518193" cy="906660"/>
          </a:xfrm>
        </p:grpSpPr>
        <p:sp>
          <p:nvSpPr>
            <p:cNvPr name="TextBox 25" id="25"/>
            <p:cNvSpPr txBox="true"/>
            <p:nvPr/>
          </p:nvSpPr>
          <p:spPr>
            <a:xfrm rot="0">
              <a:off x="4674059" y="2435003"/>
              <a:ext cx="3532104" cy="311348"/>
            </a:xfrm>
            <a:prstGeom prst="rect">
              <a:avLst/>
            </a:prstGeom>
          </p:spPr>
          <p:txBody>
            <a:bodyPr anchor="t" rtlCol="false" lIns="91440" rIns="91440" tIns="45720" bIns="45720" anchorCtr="false" vert="horz" wrap="square">
              <a:spAutoFit/>
            </a:bodyPr>
            <a:lstStyle/>
            <a:p>
              <a:pPr>
                <a:lnSpc>
                  <a:spcPct val="77000"/>
                </a:lnSpc>
              </a:pPr>
              <a:r>
                <a:rPr lang="en-US" b="true" sz="1800">
                  <a:solidFill>
                    <a:schemeClr val="accent1"/>
                  </a:solidFill>
                  <a:latin typeface="Microsoft Yahei"/>
                  <a:ea typeface="Microsoft Yahei"/>
                  <a:cs typeface="Microsoft Yahei"/>
                </a:rPr>
                <a:t>成立指南制定小组</a:t>
              </a:r>
            </a:p>
          </p:txBody>
        </p:sp>
        <p:sp>
          <p:nvSpPr>
            <p:cNvPr name="TextBox 26" id="26"/>
            <p:cNvSpPr txBox="true"/>
            <p:nvPr/>
          </p:nvSpPr>
          <p:spPr>
            <a:xfrm rot="0">
              <a:off x="4674059" y="2793083"/>
              <a:ext cx="4518193"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组建由临床医生、专家和相关人员组成的指南制定小组。</a:t>
              </a:r>
            </a:p>
          </p:txBody>
        </p:sp>
      </p:grpSp>
      <p:grpSp>
        <p:nvGrpSpPr>
          <p:cNvPr name="Group 27" id="27"/>
          <p:cNvGrpSpPr/>
          <p:nvPr/>
        </p:nvGrpSpPr>
        <p:grpSpPr>
          <a:xfrm>
            <a:off x="4674059" y="3726139"/>
            <a:ext cx="4518193" cy="906661"/>
            <a:chOff x="4674059" y="3726139"/>
            <a:chExt cx="4518193" cy="906661"/>
          </a:xfrm>
        </p:grpSpPr>
        <p:sp>
          <p:nvSpPr>
            <p:cNvPr name="TextBox 28" id="28"/>
            <p:cNvSpPr txBox="true"/>
            <p:nvPr/>
          </p:nvSpPr>
          <p:spPr>
            <a:xfrm rot="0">
              <a:off x="4674059" y="3726139"/>
              <a:ext cx="3532104" cy="311348"/>
            </a:xfrm>
            <a:prstGeom prst="rect">
              <a:avLst/>
            </a:prstGeom>
          </p:spPr>
          <p:txBody>
            <a:bodyPr anchor="t" rtlCol="false" lIns="91440" rIns="91440" tIns="45720" bIns="45720" anchorCtr="false" vert="horz" wrap="square">
              <a:spAutoFit/>
            </a:bodyPr>
            <a:lstStyle/>
            <a:p>
              <a:pPr>
                <a:lnSpc>
                  <a:spcPct val="77000"/>
                </a:lnSpc>
              </a:pPr>
              <a:r>
                <a:rPr lang="en-US" b="true" sz="1800">
                  <a:solidFill>
                    <a:schemeClr val="accent1"/>
                  </a:solidFill>
                  <a:latin typeface="Microsoft Yahei"/>
                  <a:ea typeface="Microsoft Yahei"/>
                  <a:cs typeface="Microsoft Yahei"/>
                </a:rPr>
                <a:t>制定指南计划</a:t>
              </a:r>
            </a:p>
          </p:txBody>
        </p:sp>
        <p:sp>
          <p:nvSpPr>
            <p:cNvPr name="TextBox 29" id="29"/>
            <p:cNvSpPr txBox="true"/>
            <p:nvPr/>
          </p:nvSpPr>
          <p:spPr>
            <a:xfrm rot="0">
              <a:off x="4674059" y="4084220"/>
              <a:ext cx="4518193"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包括时间表、任务分配、调研安排等。</a:t>
              </a:r>
            </a:p>
          </p:txBody>
        </p:sp>
      </p:grpSp>
      <p:sp>
        <p:nvSpPr>
          <p:cNvPr name="TextBox 30" id="30"/>
          <p:cNvSpPr txBox="true"/>
          <p:nvPr/>
        </p:nvSpPr>
        <p:spPr>
          <a:xfrm rot="0">
            <a:off x="4674059" y="1147002"/>
            <a:ext cx="3532104" cy="311348"/>
          </a:xfrm>
          <a:prstGeom prst="rect">
            <a:avLst/>
          </a:prstGeom>
        </p:spPr>
        <p:txBody>
          <a:bodyPr anchor="t" rtlCol="false" lIns="91440" rIns="91440" tIns="45720" bIns="45720" anchorCtr="false" vert="horz" wrap="square">
            <a:spAutoFit/>
          </a:bodyPr>
          <a:lstStyle/>
          <a:p>
            <a:pPr>
              <a:lnSpc>
                <a:spcPct val="77000"/>
              </a:lnSpc>
            </a:pPr>
            <a:r>
              <a:rPr lang="en-US" b="true" sz="1800">
                <a:solidFill>
                  <a:schemeClr val="accent1"/>
                </a:solidFill>
                <a:latin typeface="Microsoft Yahei"/>
                <a:ea typeface="Microsoft Yahei"/>
                <a:cs typeface="Microsoft Yahei"/>
              </a:rPr>
              <a:t>确定指南主题和目标</a:t>
            </a:r>
          </a:p>
        </p:txBody>
      </p:sp>
      <p:sp>
        <p:nvSpPr>
          <p:cNvPr name="TextBox 31" id="31"/>
          <p:cNvSpPr txBox="true"/>
          <p:nvPr/>
        </p:nvSpPr>
        <p:spPr>
          <a:xfrm rot="0">
            <a:off x="4674059" y="1505083"/>
            <a:ext cx="4453805"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明确指南要解决的临床问题和制定指南的目的。</a:t>
            </a:r>
          </a:p>
        </p:txBody>
      </p:sp>
      <p:pic>
        <p:nvPicPr>
          <p:cNvPr name="Picture 32" id="32"/>
          <p:cNvPicPr>
            <a:picLocks noChangeAspect="true"/>
          </p:cNvPicPr>
          <p:nvPr/>
        </p:nvPicPr>
        <p:blipFill>
          <a:blip r:embed="rId3"/>
          <a:srcRect/>
          <a:stretch>
            <a:fillRect/>
          </a:stretch>
        </p:blipFill>
        <p:spPr>
          <a:xfrm rot="0">
            <a:off x="678911" y="1010652"/>
            <a:ext cx="3564863" cy="3564863"/>
          </a:xfrm>
          <a:prstGeom prst="diamond">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773507" y="1183579"/>
            <a:ext cx="728133" cy="728133"/>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3" id="3"/>
          <p:cNvSpPr txBox="true"/>
          <p:nvPr/>
        </p:nvSpPr>
        <p:spPr>
          <a:xfrm rot="0">
            <a:off x="773507" y="3654030"/>
            <a:ext cx="1882662" cy="822722"/>
          </a:xfrm>
          <a:prstGeom prst="rect">
            <a:avLst/>
          </a:prstGeom>
        </p:spPr>
        <p:txBody>
          <a:bodyPr anchor="t" rtlCol="false" lIns="91440" rIns="91440" tIns="45720" bIns="45720" anchorCtr="false" vert="horz" wrap="square">
            <a:spAutoFit/>
          </a:bodyPr>
          <a:lstStyle/>
          <a:p>
            <a:pPr algn="just">
              <a:lnSpc>
                <a:spcPct val="96000"/>
              </a:lnSpc>
            </a:pPr>
            <a:r>
              <a:rPr lang="en-US" sz="1200">
                <a:solidFill>
                  <a:schemeClr val="dk1"/>
                </a:solidFill>
                <a:latin typeface="Microsoft Yahei"/>
                <a:ea typeface="Microsoft Yahei"/>
                <a:cs typeface="Microsoft Yahei"/>
              </a:rPr>
              <a:t>收集与指南主题相关的文献资料，进行筛选和评估。</a:t>
            </a:r>
          </a:p>
        </p:txBody>
      </p:sp>
      <p:sp>
        <p:nvSpPr>
          <p:cNvPr name="TextBox 4" id="4"/>
          <p:cNvSpPr txBox="true"/>
          <p:nvPr/>
        </p:nvSpPr>
        <p:spPr>
          <a:xfrm rot="0">
            <a:off x="773507" y="3039320"/>
            <a:ext cx="1882662" cy="331291"/>
          </a:xfrm>
          <a:prstGeom prst="rect">
            <a:avLst/>
          </a:prstGeom>
        </p:spPr>
        <p:txBody>
          <a:bodyPr anchor="t" rtlCol="false" lIns="91440" rIns="91440" tIns="45720" bIns="45720" anchorCtr="false" vert="horz" wrap="square">
            <a:spAutoFit/>
          </a:bodyPr>
          <a:lstStyle/>
          <a:p>
            <a:pPr>
              <a:lnSpc>
                <a:spcPct val="96000"/>
              </a:lnSpc>
            </a:pPr>
            <a:r>
              <a:rPr lang="en-US" b="true" sz="1575">
                <a:solidFill>
                  <a:schemeClr val="dk1"/>
                </a:solidFill>
                <a:latin typeface="Microsoft Yahei"/>
                <a:ea typeface="Microsoft Yahei"/>
                <a:cs typeface="Microsoft Yahei"/>
              </a:rPr>
              <a:t>文献综述</a:t>
            </a:r>
          </a:p>
        </p:txBody>
      </p:sp>
      <p:cxnSp>
        <p:nvCxnSpPr>
          <p:cNvPr name="Connector 5" id="5"/>
          <p:cNvCxnSpPr/>
          <p:nvPr/>
        </p:nvCxnSpPr>
        <p:spPr>
          <a:xfrm>
            <a:off x="855471" y="3521225"/>
            <a:ext cx="2091267"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name="Connector 6" id="6"/>
          <p:cNvCxnSpPr/>
          <p:nvPr/>
        </p:nvCxnSpPr>
        <p:spPr>
          <a:xfrm>
            <a:off x="2788998" y="3212197"/>
            <a:ext cx="161925"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name="Freeform 7" id="7"/>
          <p:cNvSpPr/>
          <p:nvPr/>
        </p:nvSpPr>
        <p:spPr>
          <a:xfrm rot="0">
            <a:off x="2881073" y="3138985"/>
            <a:ext cx="118533" cy="146424"/>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3649450" y="1136053"/>
            <a:ext cx="728133" cy="728133"/>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pic>
        <p:nvPicPr>
          <p:cNvPr name="Picture 9" id="9"/>
          <p:cNvPicPr>
            <a:picLocks noChangeAspect="true"/>
          </p:cNvPicPr>
          <p:nvPr/>
        </p:nvPicPr>
        <p:blipFill>
          <a:blip r:embed="rId3"/>
          <a:srcRect/>
          <a:stretch>
            <a:fillRect/>
          </a:stretch>
        </p:blipFill>
        <p:spPr>
          <a:xfrm rot="0">
            <a:off x="3937452" y="1088428"/>
            <a:ext cx="1743365" cy="1743365"/>
          </a:xfrm>
          <a:prstGeom prst="ellipse">
            <a:avLst/>
          </a:prstGeom>
        </p:spPr>
      </p:pic>
      <p:sp>
        <p:nvSpPr>
          <p:cNvPr name="TextBox 10" id="10"/>
          <p:cNvSpPr txBox="true"/>
          <p:nvPr/>
        </p:nvSpPr>
        <p:spPr>
          <a:xfrm rot="0">
            <a:off x="3649450" y="2991794"/>
            <a:ext cx="1882662" cy="331291"/>
          </a:xfrm>
          <a:prstGeom prst="rect">
            <a:avLst/>
          </a:prstGeom>
        </p:spPr>
        <p:txBody>
          <a:bodyPr anchor="t" rtlCol="false" lIns="91440" rIns="91440" tIns="45720" bIns="45720" anchorCtr="false" vert="horz" wrap="square">
            <a:spAutoFit/>
          </a:bodyPr>
          <a:lstStyle/>
          <a:p>
            <a:pPr>
              <a:lnSpc>
                <a:spcPct val="96000"/>
              </a:lnSpc>
            </a:pPr>
            <a:r>
              <a:rPr lang="en-US" b="true" sz="1575">
                <a:solidFill>
                  <a:schemeClr val="dk1"/>
                </a:solidFill>
                <a:latin typeface="Microsoft Yahei"/>
                <a:ea typeface="Microsoft Yahei"/>
                <a:cs typeface="Microsoft Yahei"/>
              </a:rPr>
              <a:t>专家意见征集</a:t>
            </a:r>
          </a:p>
        </p:txBody>
      </p:sp>
      <p:cxnSp>
        <p:nvCxnSpPr>
          <p:cNvPr name="Connector 11" id="11"/>
          <p:cNvCxnSpPr/>
          <p:nvPr/>
        </p:nvCxnSpPr>
        <p:spPr>
          <a:xfrm>
            <a:off x="3731414" y="3473700"/>
            <a:ext cx="2091267" cy="0"/>
          </a:xfrm>
          <a:prstGeom prst="line">
            <a:avLst/>
          </a:prstGeom>
          <a:ln w="9525">
            <a:solidFill>
              <a:schemeClr val="accent2">
                <a:lumMod val="75000"/>
              </a:schemeClr>
            </a:solidFill>
            <a:prstDash val="solid"/>
          </a:ln>
        </p:spPr>
        <p:style>
          <a:lnRef idx="0">
            <a:schemeClr val="accent2"/>
          </a:lnRef>
          <a:fillRef idx="1">
            <a:schemeClr val="accent2"/>
          </a:fillRef>
          <a:effectRef idx="0">
            <a:schemeClr val="accent2"/>
          </a:effectRef>
          <a:fontRef idx="minor">
            <a:schemeClr val="lt1"/>
          </a:fontRef>
        </p:style>
      </p:cxnSp>
      <p:cxnSp>
        <p:nvCxnSpPr>
          <p:cNvPr name="Connector 12" id="12"/>
          <p:cNvCxnSpPr/>
          <p:nvPr/>
        </p:nvCxnSpPr>
        <p:spPr>
          <a:xfrm>
            <a:off x="5664941" y="3164671"/>
            <a:ext cx="161925" cy="0"/>
          </a:xfrm>
          <a:prstGeom prst="line">
            <a:avLst/>
          </a:prstGeom>
          <a:ln w="38100">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name="Freeform 13" id="13"/>
          <p:cNvSpPr/>
          <p:nvPr/>
        </p:nvSpPr>
        <p:spPr>
          <a:xfrm rot="0">
            <a:off x="5757016" y="3091459"/>
            <a:ext cx="118533" cy="146424"/>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4" id="14"/>
          <p:cNvSpPr/>
          <p:nvPr/>
        </p:nvSpPr>
        <p:spPr>
          <a:xfrm rot="0">
            <a:off x="6541418" y="1136053"/>
            <a:ext cx="728133" cy="728133"/>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pic>
        <p:nvPicPr>
          <p:cNvPr name="Picture 15" id="15"/>
          <p:cNvPicPr>
            <a:picLocks noChangeAspect="true"/>
          </p:cNvPicPr>
          <p:nvPr/>
        </p:nvPicPr>
        <p:blipFill>
          <a:blip r:embed="rId4"/>
          <a:srcRect/>
          <a:stretch>
            <a:fillRect/>
          </a:stretch>
        </p:blipFill>
        <p:spPr>
          <a:xfrm rot="0">
            <a:off x="6829419" y="1088428"/>
            <a:ext cx="1743365" cy="1743365"/>
          </a:xfrm>
          <a:prstGeom prst="ellipse">
            <a:avLst/>
          </a:prstGeom>
        </p:spPr>
      </p:pic>
      <p:sp>
        <p:nvSpPr>
          <p:cNvPr name="TextBox 16" id="16"/>
          <p:cNvSpPr txBox="true"/>
          <p:nvPr/>
        </p:nvSpPr>
        <p:spPr>
          <a:xfrm rot="0">
            <a:off x="6541418" y="2991794"/>
            <a:ext cx="1882662" cy="331291"/>
          </a:xfrm>
          <a:prstGeom prst="rect">
            <a:avLst/>
          </a:prstGeom>
        </p:spPr>
        <p:txBody>
          <a:bodyPr anchor="t" rtlCol="false" lIns="91440" rIns="91440" tIns="45720" bIns="45720" anchorCtr="false" vert="horz" wrap="square">
            <a:spAutoFit/>
          </a:bodyPr>
          <a:lstStyle/>
          <a:p>
            <a:pPr>
              <a:lnSpc>
                <a:spcPct val="96000"/>
              </a:lnSpc>
            </a:pPr>
            <a:r>
              <a:rPr lang="en-US" b="true" sz="1575">
                <a:solidFill>
                  <a:schemeClr val="dk1"/>
                </a:solidFill>
                <a:latin typeface="Microsoft Yahei"/>
                <a:ea typeface="Microsoft Yahei"/>
                <a:cs typeface="Microsoft Yahei"/>
              </a:rPr>
              <a:t>临床实践调研</a:t>
            </a:r>
          </a:p>
        </p:txBody>
      </p:sp>
      <p:cxnSp>
        <p:nvCxnSpPr>
          <p:cNvPr name="Connector 17" id="17"/>
          <p:cNvCxnSpPr/>
          <p:nvPr/>
        </p:nvCxnSpPr>
        <p:spPr>
          <a:xfrm>
            <a:off x="6623382" y="3473700"/>
            <a:ext cx="2091267"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name="Connector 18" id="18"/>
          <p:cNvCxnSpPr/>
          <p:nvPr/>
        </p:nvCxnSpPr>
        <p:spPr>
          <a:xfrm>
            <a:off x="8556909" y="3164671"/>
            <a:ext cx="161925"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name="Freeform 19" id="19"/>
          <p:cNvSpPr/>
          <p:nvPr/>
        </p:nvSpPr>
        <p:spPr>
          <a:xfrm rot="0">
            <a:off x="8648983" y="3091459"/>
            <a:ext cx="118533" cy="146424"/>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pic>
        <p:nvPicPr>
          <p:cNvPr name="Picture 20" id="20"/>
          <p:cNvPicPr>
            <a:picLocks noChangeAspect="true"/>
          </p:cNvPicPr>
          <p:nvPr/>
        </p:nvPicPr>
        <p:blipFill>
          <a:blip r:embed="rId5"/>
          <a:srcRect l="16667" r="16667"/>
          <a:stretch>
            <a:fillRect/>
          </a:stretch>
        </p:blipFill>
        <p:spPr>
          <a:xfrm rot="0">
            <a:off x="1061374" y="1136053"/>
            <a:ext cx="1743365" cy="1743365"/>
          </a:xfrm>
          <a:prstGeom prst="ellipse">
            <a:avLst/>
          </a:prstGeom>
        </p:spPr>
      </p:pic>
      <p:sp>
        <p:nvSpPr>
          <p:cNvPr name="TextBox 21" id="21"/>
          <p:cNvSpPr txBox="true"/>
          <p:nvPr/>
        </p:nvSpPr>
        <p:spPr>
          <a:xfrm rot="0">
            <a:off x="3649450" y="3654030"/>
            <a:ext cx="1882662" cy="822722"/>
          </a:xfrm>
          <a:prstGeom prst="rect">
            <a:avLst/>
          </a:prstGeom>
        </p:spPr>
        <p:txBody>
          <a:bodyPr anchor="t" rtlCol="false" lIns="91440" rIns="91440" tIns="45720" bIns="45720" anchorCtr="false" vert="horz" wrap="square">
            <a:spAutoFit/>
          </a:bodyPr>
          <a:lstStyle/>
          <a:p>
            <a:pPr algn="just">
              <a:lnSpc>
                <a:spcPct val="96000"/>
              </a:lnSpc>
            </a:pPr>
            <a:r>
              <a:rPr lang="en-US" sz="1200">
                <a:solidFill>
                  <a:schemeClr val="dk1"/>
                </a:solidFill>
                <a:latin typeface="Microsoft Yahei"/>
                <a:ea typeface="Microsoft Yahei"/>
                <a:cs typeface="Microsoft Yahei"/>
              </a:rPr>
              <a:t>邀请相关领域的专家进行意见征集，收集专业意见和建议。</a:t>
            </a:r>
          </a:p>
        </p:txBody>
      </p:sp>
      <p:sp>
        <p:nvSpPr>
          <p:cNvPr name="TextBox 22" id="22"/>
          <p:cNvSpPr txBox="true"/>
          <p:nvPr/>
        </p:nvSpPr>
        <p:spPr>
          <a:xfrm rot="0">
            <a:off x="6541418" y="3654030"/>
            <a:ext cx="1882662" cy="822722"/>
          </a:xfrm>
          <a:prstGeom prst="rect">
            <a:avLst/>
          </a:prstGeom>
        </p:spPr>
        <p:txBody>
          <a:bodyPr anchor="t" rtlCol="false" lIns="91440" rIns="91440" tIns="45720" bIns="45720" anchorCtr="false" vert="horz" wrap="square">
            <a:spAutoFit/>
          </a:bodyPr>
          <a:lstStyle/>
          <a:p>
            <a:pPr algn="just">
              <a:lnSpc>
                <a:spcPct val="96000"/>
              </a:lnSpc>
            </a:pPr>
            <a:r>
              <a:rPr lang="en-US" sz="1200">
                <a:solidFill>
                  <a:schemeClr val="dk1"/>
                </a:solidFill>
                <a:latin typeface="Microsoft Yahei"/>
                <a:ea typeface="Microsoft Yahei"/>
                <a:cs typeface="Microsoft Yahei"/>
              </a:rPr>
              <a:t>对临床实践进行调查和分析，了解实际诊疗情况和问题。</a:t>
            </a:r>
          </a:p>
        </p:txBody>
      </p:sp>
      <p:sp>
        <p:nvSpPr>
          <p:cNvPr name="TextBox 23" id="23"/>
          <p:cNvSpPr txBox="true"/>
          <p:nvPr/>
        </p:nvSpPr>
        <p:spPr>
          <a:xfrm rot="0">
            <a:off x="6589043" y="1264095"/>
            <a:ext cx="451795" cy="341412"/>
          </a:xfrm>
          <a:prstGeom prst="rect">
            <a:avLst/>
          </a:prstGeom>
        </p:spPr>
        <p:txBody>
          <a:bodyPr anchor="t" rtlCol="false" lIns="91440" rIns="91440" tIns="45720" bIns="45720" anchorCtr="false" vert="horz" wrap="square">
            <a:spAutoFit/>
          </a:bodyPr>
          <a:lstStyle/>
          <a:p>
            <a:pPr>
              <a:lnSpc>
                <a:spcPct val="100000"/>
              </a:lnSpc>
              <a:spcBef>
                <a:spcPts val="375"/>
              </a:spcBef>
            </a:pPr>
            <a:r>
              <a:rPr lang="en-US" b="true" sz="1575">
                <a:solidFill>
                  <a:srgbClr val="FFFFFF"/>
                </a:solidFill>
                <a:latin typeface="Microsoft Yahei"/>
                <a:ea typeface="Microsoft Yahei"/>
                <a:cs typeface="Microsoft Yahei"/>
              </a:rPr>
              <a:t>03</a:t>
            </a:r>
          </a:p>
        </p:txBody>
      </p:sp>
      <p:grpSp>
        <p:nvGrpSpPr>
          <p:cNvPr name="Group 24" id="24"/>
          <p:cNvGrpSpPr/>
          <p:nvPr/>
        </p:nvGrpSpPr>
        <p:grpSpPr>
          <a:xfrm>
            <a:off x="355440" y="265159"/>
            <a:ext cx="402793" cy="344077"/>
            <a:chOff x="355440" y="265159"/>
            <a:chExt cx="402793" cy="344077"/>
          </a:xfrm>
        </p:grpSpPr>
        <p:sp>
          <p:nvSpPr>
            <p:cNvPr name="AutoShape 25" id="25"/>
            <p:cNvSpPr/>
            <p:nvPr/>
          </p:nvSpPr>
          <p:spPr>
            <a:xfrm rot="0">
              <a:off x="355440" y="26746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449257" y="26515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538379" y="26650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624819" y="27350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706988" y="27027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355440" y="35947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1" id="31"/>
            <p:cNvSpPr/>
            <p:nvPr/>
          </p:nvSpPr>
          <p:spPr>
            <a:xfrm rot="0">
              <a:off x="449257" y="35717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2" id="32"/>
            <p:cNvSpPr/>
            <p:nvPr/>
          </p:nvSpPr>
          <p:spPr>
            <a:xfrm rot="0">
              <a:off x="538379" y="35851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3" id="33"/>
            <p:cNvSpPr/>
            <p:nvPr/>
          </p:nvSpPr>
          <p:spPr>
            <a:xfrm rot="0">
              <a:off x="624819" y="36551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4" id="34"/>
            <p:cNvSpPr/>
            <p:nvPr/>
          </p:nvSpPr>
          <p:spPr>
            <a:xfrm rot="0">
              <a:off x="706988" y="36229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5" id="35"/>
            <p:cNvSpPr/>
            <p:nvPr/>
          </p:nvSpPr>
          <p:spPr>
            <a:xfrm rot="0">
              <a:off x="355440" y="45148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6" id="36"/>
            <p:cNvSpPr/>
            <p:nvPr/>
          </p:nvSpPr>
          <p:spPr>
            <a:xfrm rot="0">
              <a:off x="449257" y="44918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7" id="37"/>
            <p:cNvSpPr/>
            <p:nvPr/>
          </p:nvSpPr>
          <p:spPr>
            <a:xfrm rot="0">
              <a:off x="538379" y="45052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8" id="38"/>
            <p:cNvSpPr/>
            <p:nvPr/>
          </p:nvSpPr>
          <p:spPr>
            <a:xfrm rot="0">
              <a:off x="624819" y="45752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9" id="39"/>
            <p:cNvSpPr/>
            <p:nvPr/>
          </p:nvSpPr>
          <p:spPr>
            <a:xfrm rot="0">
              <a:off x="706988" y="45430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40" id="40"/>
            <p:cNvSpPr/>
            <p:nvPr/>
          </p:nvSpPr>
          <p:spPr>
            <a:xfrm rot="0">
              <a:off x="355440" y="54349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41" id="41"/>
            <p:cNvSpPr/>
            <p:nvPr/>
          </p:nvSpPr>
          <p:spPr>
            <a:xfrm rot="0">
              <a:off x="449257" y="54119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42" id="42"/>
            <p:cNvSpPr/>
            <p:nvPr/>
          </p:nvSpPr>
          <p:spPr>
            <a:xfrm rot="0">
              <a:off x="538379" y="54253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43" id="43"/>
            <p:cNvSpPr/>
            <p:nvPr/>
          </p:nvSpPr>
          <p:spPr>
            <a:xfrm rot="0">
              <a:off x="624819" y="54954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44" id="44"/>
            <p:cNvSpPr/>
            <p:nvPr/>
          </p:nvSpPr>
          <p:spPr>
            <a:xfrm rot="0">
              <a:off x="706988" y="54631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45" id="45"/>
          <p:cNvSpPr txBox="true"/>
          <p:nvPr/>
        </p:nvSpPr>
        <p:spPr>
          <a:xfrm rot="0">
            <a:off x="952245" y="178162"/>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指南制定调研</a:t>
            </a:r>
          </a:p>
        </p:txBody>
      </p:sp>
      <p:sp>
        <p:nvSpPr>
          <p:cNvPr name="TextBox 46" id="46"/>
          <p:cNvSpPr txBox="true"/>
          <p:nvPr/>
        </p:nvSpPr>
        <p:spPr>
          <a:xfrm rot="0">
            <a:off x="3668500" y="1264095"/>
            <a:ext cx="451795" cy="341412"/>
          </a:xfrm>
          <a:prstGeom prst="rect">
            <a:avLst/>
          </a:prstGeom>
        </p:spPr>
        <p:txBody>
          <a:bodyPr anchor="t" rtlCol="false" lIns="91440" rIns="91440" tIns="45720" bIns="45720" anchorCtr="false" vert="horz" wrap="square">
            <a:spAutoFit/>
          </a:bodyPr>
          <a:lstStyle/>
          <a:p>
            <a:pPr>
              <a:lnSpc>
                <a:spcPct val="100000"/>
              </a:lnSpc>
              <a:spcBef>
                <a:spcPts val="375"/>
              </a:spcBef>
            </a:pPr>
            <a:r>
              <a:rPr lang="en-US" b="true" sz="1575">
                <a:solidFill>
                  <a:srgbClr val="FFFFFF"/>
                </a:solidFill>
                <a:latin typeface="Microsoft Yahei"/>
                <a:ea typeface="Microsoft Yahei"/>
                <a:cs typeface="Microsoft Yahei"/>
              </a:rPr>
              <a:t>02</a:t>
            </a:r>
          </a:p>
        </p:txBody>
      </p:sp>
      <p:sp>
        <p:nvSpPr>
          <p:cNvPr name="TextBox 47" id="47"/>
          <p:cNvSpPr txBox="true"/>
          <p:nvPr/>
        </p:nvSpPr>
        <p:spPr>
          <a:xfrm rot="0">
            <a:off x="835476" y="1264095"/>
            <a:ext cx="451795" cy="341412"/>
          </a:xfrm>
          <a:prstGeom prst="rect">
            <a:avLst/>
          </a:prstGeom>
        </p:spPr>
        <p:txBody>
          <a:bodyPr anchor="t" rtlCol="false" lIns="91440" rIns="91440" tIns="45720" bIns="45720" anchorCtr="false" vert="horz" wrap="square">
            <a:spAutoFit/>
          </a:bodyPr>
          <a:lstStyle/>
          <a:p>
            <a:pPr>
              <a:lnSpc>
                <a:spcPct val="100000"/>
              </a:lnSpc>
              <a:spcBef>
                <a:spcPts val="375"/>
              </a:spcBef>
            </a:pPr>
            <a:r>
              <a:rPr lang="en-US" b="true" sz="1575">
                <a:solidFill>
                  <a:srgbClr val="FFFFFF"/>
                </a:solidFill>
                <a:latin typeface="Microsoft Yahei"/>
                <a:ea typeface="Microsoft Yahei"/>
                <a:cs typeface="Microsoft Yahei"/>
              </a:rPr>
              <a:t>01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cxnSp>
        <p:nvCxnSpPr>
          <p:cNvPr name="Connector 2" id="2"/>
          <p:cNvCxnSpPr/>
          <p:nvPr/>
        </p:nvCxnSpPr>
        <p:spPr>
          <a:xfrm flipV="true">
            <a:off x="1012825" y="3437203"/>
            <a:ext cx="1947156" cy="3703"/>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name="AutoShape 3" id="3"/>
          <p:cNvSpPr/>
          <p:nvPr/>
        </p:nvSpPr>
        <p:spPr>
          <a:xfrm rot="-3859086" flipV="true">
            <a:off x="1193066" y="1147979"/>
            <a:ext cx="1647993" cy="1732478"/>
          </a:xfrm>
          <a:prstGeom prst="parallelogram">
            <a:avLst>
              <a:gd fmla="val 54601" name="adj"/>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4" id="4"/>
          <p:cNvSpPr txBox="true"/>
          <p:nvPr/>
        </p:nvSpPr>
        <p:spPr>
          <a:xfrm rot="0">
            <a:off x="1045378" y="3586246"/>
            <a:ext cx="1914602"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对文献综述、专家意见征集和临床实践调研的结果进行分析和总结。</a:t>
            </a:r>
          </a:p>
        </p:txBody>
      </p:sp>
      <p:pic>
        <p:nvPicPr>
          <p:cNvPr name="Picture 5" id="5"/>
          <p:cNvPicPr>
            <a:picLocks noChangeAspect="true"/>
          </p:cNvPicPr>
          <p:nvPr/>
        </p:nvPicPr>
        <p:blipFill>
          <a:blip r:embed="rId3"/>
          <a:srcRect/>
          <a:stretch>
            <a:fillRect/>
          </a:stretch>
        </p:blipFill>
        <p:spPr>
          <a:xfrm rot="0">
            <a:off x="1275302" y="1200491"/>
            <a:ext cx="1483521" cy="1483521"/>
          </a:xfrm>
          <a:prstGeom prst="ellipse">
            <a:avLst/>
          </a:prstGeom>
        </p:spPr>
      </p:pic>
      <p:sp>
        <p:nvSpPr>
          <p:cNvPr name="AutoShape 6" id="6"/>
          <p:cNvSpPr/>
          <p:nvPr/>
        </p:nvSpPr>
        <p:spPr>
          <a:xfrm rot="-3859086" flipV="true">
            <a:off x="3938503" y="1138454"/>
            <a:ext cx="1647993" cy="1732478"/>
          </a:xfrm>
          <a:prstGeom prst="parallelogram">
            <a:avLst>
              <a:gd fmla="val 54601"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pic>
        <p:nvPicPr>
          <p:cNvPr name="Picture 7" id="7"/>
          <p:cNvPicPr>
            <a:picLocks noChangeAspect="true"/>
          </p:cNvPicPr>
          <p:nvPr/>
        </p:nvPicPr>
        <p:blipFill>
          <a:blip r:embed="rId4"/>
          <a:srcRect l="12500" r="12500"/>
          <a:stretch>
            <a:fillRect/>
          </a:stretch>
        </p:blipFill>
        <p:spPr>
          <a:xfrm rot="0">
            <a:off x="4020739" y="1200491"/>
            <a:ext cx="1483521" cy="1483521"/>
          </a:xfrm>
          <a:prstGeom prst="ellipse">
            <a:avLst/>
          </a:prstGeom>
        </p:spPr>
      </p:pic>
      <p:sp>
        <p:nvSpPr>
          <p:cNvPr name="AutoShape 8" id="8"/>
          <p:cNvSpPr/>
          <p:nvPr/>
        </p:nvSpPr>
        <p:spPr>
          <a:xfrm rot="-3859086" flipV="true">
            <a:off x="6805754" y="1108821"/>
            <a:ext cx="1647993" cy="1732478"/>
          </a:xfrm>
          <a:prstGeom prst="parallelogram">
            <a:avLst>
              <a:gd fmla="val 54601" name="adj"/>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pic>
        <p:nvPicPr>
          <p:cNvPr name="Picture 9" id="9"/>
          <p:cNvPicPr>
            <a:picLocks noChangeAspect="true"/>
          </p:cNvPicPr>
          <p:nvPr/>
        </p:nvPicPr>
        <p:blipFill>
          <a:blip r:embed="rId5"/>
          <a:srcRect/>
          <a:stretch>
            <a:fillRect/>
          </a:stretch>
        </p:blipFill>
        <p:spPr>
          <a:xfrm rot="0">
            <a:off x="6887991" y="1200491"/>
            <a:ext cx="1483521" cy="1483521"/>
          </a:xfrm>
          <a:prstGeom prst="ellipse">
            <a:avLst/>
          </a:prstGeom>
        </p:spPr>
      </p:pic>
      <p:sp>
        <p:nvSpPr>
          <p:cNvPr name="TextBox 10" id="10"/>
          <p:cNvSpPr txBox="true"/>
          <p:nvPr/>
        </p:nvSpPr>
        <p:spPr>
          <a:xfrm rot="0">
            <a:off x="967782" y="2926723"/>
            <a:ext cx="2060462"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汇总分析</a:t>
            </a:r>
          </a:p>
        </p:txBody>
      </p:sp>
      <p:sp>
        <p:nvSpPr>
          <p:cNvPr name="AutoShape 11" id="11"/>
          <p:cNvSpPr/>
          <p:nvPr/>
        </p:nvSpPr>
        <p:spPr>
          <a:xfrm rot="0">
            <a:off x="965022" y="3399103"/>
            <a:ext cx="76200" cy="7620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2959981" y="3399103"/>
            <a:ext cx="76200" cy="7620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13" id="13"/>
          <p:cNvCxnSpPr/>
          <p:nvPr/>
        </p:nvCxnSpPr>
        <p:spPr>
          <a:xfrm flipV="true">
            <a:off x="3672537" y="3437203"/>
            <a:ext cx="1947156" cy="3703"/>
          </a:xfrm>
          <a:prstGeom prst="line">
            <a:avLst/>
          </a:prstGeom>
          <a:ln w="9525">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name="TextBox 14" id="14"/>
          <p:cNvSpPr txBox="true"/>
          <p:nvPr/>
        </p:nvSpPr>
        <p:spPr>
          <a:xfrm rot="0">
            <a:off x="3705090" y="3586246"/>
            <a:ext cx="1914602"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根据汇总分析的结果，撰写指南草案，包括引言、方法、推荐意见等部分。</a:t>
            </a:r>
          </a:p>
        </p:txBody>
      </p:sp>
      <p:sp>
        <p:nvSpPr>
          <p:cNvPr name="TextBox 15" id="15"/>
          <p:cNvSpPr txBox="true"/>
          <p:nvPr/>
        </p:nvSpPr>
        <p:spPr>
          <a:xfrm rot="0">
            <a:off x="3627494" y="2926723"/>
            <a:ext cx="2060462"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撰写草案</a:t>
            </a:r>
          </a:p>
        </p:txBody>
      </p:sp>
      <p:sp>
        <p:nvSpPr>
          <p:cNvPr name="AutoShape 16" id="16"/>
          <p:cNvSpPr/>
          <p:nvPr/>
        </p:nvSpPr>
        <p:spPr>
          <a:xfrm rot="0">
            <a:off x="3624734" y="3399103"/>
            <a:ext cx="76200" cy="76200"/>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7" id="17"/>
          <p:cNvSpPr/>
          <p:nvPr/>
        </p:nvSpPr>
        <p:spPr>
          <a:xfrm rot="0">
            <a:off x="5619692" y="3399103"/>
            <a:ext cx="76200" cy="76200"/>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cxnSp>
        <p:nvCxnSpPr>
          <p:cNvPr name="Connector 18" id="18"/>
          <p:cNvCxnSpPr/>
          <p:nvPr/>
        </p:nvCxnSpPr>
        <p:spPr>
          <a:xfrm flipV="true">
            <a:off x="6539788" y="3437203"/>
            <a:ext cx="1947156" cy="3703"/>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name="TextBox 19" id="19"/>
          <p:cNvSpPr txBox="true"/>
          <p:nvPr/>
        </p:nvSpPr>
        <p:spPr>
          <a:xfrm rot="0">
            <a:off x="6572341" y="3586246"/>
            <a:ext cx="1914602"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将草案提交给小组成员进行内部审核和讨论，提出修改意见。</a:t>
            </a:r>
          </a:p>
        </p:txBody>
      </p:sp>
      <p:sp>
        <p:nvSpPr>
          <p:cNvPr name="TextBox 20" id="20"/>
          <p:cNvSpPr txBox="true"/>
          <p:nvPr/>
        </p:nvSpPr>
        <p:spPr>
          <a:xfrm rot="0">
            <a:off x="6494745" y="2926723"/>
            <a:ext cx="2060462"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内部审核</a:t>
            </a:r>
          </a:p>
        </p:txBody>
      </p:sp>
      <p:sp>
        <p:nvSpPr>
          <p:cNvPr name="AutoShape 21" id="21"/>
          <p:cNvSpPr/>
          <p:nvPr/>
        </p:nvSpPr>
        <p:spPr>
          <a:xfrm rot="0">
            <a:off x="6491985" y="3399103"/>
            <a:ext cx="76200" cy="7620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8486944" y="3399103"/>
            <a:ext cx="76200" cy="7620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grpSp>
        <p:nvGrpSpPr>
          <p:cNvPr name="Group 23" id="23"/>
          <p:cNvGrpSpPr/>
          <p:nvPr/>
        </p:nvGrpSpPr>
        <p:grpSpPr>
          <a:xfrm>
            <a:off x="355440" y="223264"/>
            <a:ext cx="402793" cy="344077"/>
            <a:chOff x="355440" y="223264"/>
            <a:chExt cx="402793" cy="344077"/>
          </a:xfrm>
        </p:grpSpPr>
        <p:sp>
          <p:nvSpPr>
            <p:cNvPr name="AutoShape 24" id="24"/>
            <p:cNvSpPr/>
            <p:nvPr/>
          </p:nvSpPr>
          <p:spPr>
            <a:xfrm rot="0">
              <a:off x="355440" y="22556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449257" y="22326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538379" y="22460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624819" y="23161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706988" y="22838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355440" y="317579"/>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449257" y="315275"/>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1" id="31"/>
            <p:cNvSpPr/>
            <p:nvPr/>
          </p:nvSpPr>
          <p:spPr>
            <a:xfrm rot="0">
              <a:off x="538379" y="316616"/>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2" id="32"/>
            <p:cNvSpPr/>
            <p:nvPr/>
          </p:nvSpPr>
          <p:spPr>
            <a:xfrm rot="0">
              <a:off x="624819" y="32362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3" id="33"/>
            <p:cNvSpPr/>
            <p:nvPr/>
          </p:nvSpPr>
          <p:spPr>
            <a:xfrm rot="0">
              <a:off x="706988" y="320395"/>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4" id="34"/>
            <p:cNvSpPr/>
            <p:nvPr/>
          </p:nvSpPr>
          <p:spPr>
            <a:xfrm rot="0">
              <a:off x="355440" y="409590"/>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5" id="35"/>
            <p:cNvSpPr/>
            <p:nvPr/>
          </p:nvSpPr>
          <p:spPr>
            <a:xfrm rot="0">
              <a:off x="449257" y="407285"/>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6" id="36"/>
            <p:cNvSpPr/>
            <p:nvPr/>
          </p:nvSpPr>
          <p:spPr>
            <a:xfrm rot="0">
              <a:off x="538379" y="408626"/>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7" id="37"/>
            <p:cNvSpPr/>
            <p:nvPr/>
          </p:nvSpPr>
          <p:spPr>
            <a:xfrm rot="0">
              <a:off x="624819" y="415634"/>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8" id="38"/>
            <p:cNvSpPr/>
            <p:nvPr/>
          </p:nvSpPr>
          <p:spPr>
            <a:xfrm rot="0">
              <a:off x="706988" y="412405"/>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9" id="39"/>
            <p:cNvSpPr/>
            <p:nvPr/>
          </p:nvSpPr>
          <p:spPr>
            <a:xfrm rot="0">
              <a:off x="355440" y="501601"/>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40" id="40"/>
            <p:cNvSpPr/>
            <p:nvPr/>
          </p:nvSpPr>
          <p:spPr>
            <a:xfrm rot="0">
              <a:off x="449257" y="499296"/>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41" id="41"/>
            <p:cNvSpPr/>
            <p:nvPr/>
          </p:nvSpPr>
          <p:spPr>
            <a:xfrm rot="0">
              <a:off x="538379" y="500637"/>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42" id="42"/>
            <p:cNvSpPr/>
            <p:nvPr/>
          </p:nvSpPr>
          <p:spPr>
            <a:xfrm rot="0">
              <a:off x="624819" y="507645"/>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43" id="43"/>
            <p:cNvSpPr/>
            <p:nvPr/>
          </p:nvSpPr>
          <p:spPr>
            <a:xfrm rot="0">
              <a:off x="706988" y="504416"/>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44" id="44"/>
          <p:cNvSpPr txBox="true"/>
          <p:nvPr/>
        </p:nvSpPr>
        <p:spPr>
          <a:xfrm rot="0">
            <a:off x="952245" y="178162"/>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指南草案制定</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2722981" y="2403001"/>
            <a:ext cx="1527112" cy="1538762"/>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 id="3"/>
          <p:cNvSpPr/>
          <p:nvPr/>
        </p:nvSpPr>
        <p:spPr>
          <a:xfrm rot="0">
            <a:off x="4422401" y="2676626"/>
            <a:ext cx="2108743" cy="2124831"/>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4" id="4"/>
          <p:cNvSpPr/>
          <p:nvPr/>
        </p:nvSpPr>
        <p:spPr>
          <a:xfrm rot="0">
            <a:off x="4131636" y="1182148"/>
            <a:ext cx="1345136" cy="134513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TextBox 5" id="5"/>
          <p:cNvSpPr txBox="true"/>
          <p:nvPr/>
        </p:nvSpPr>
        <p:spPr>
          <a:xfrm rot="0">
            <a:off x="421180" y="2118352"/>
            <a:ext cx="2170466" cy="1920180"/>
          </a:xfrm>
          <a:prstGeom prst="rect">
            <a:avLst/>
          </a:prstGeom>
        </p:spPr>
        <p:txBody>
          <a:bodyPr anchor="t" rtlCol="false" lIns="91440" rIns="91440" tIns="45720" bIns="45720" anchorCtr="false" vert="horz" wrap="square">
            <a:spAutoFit/>
          </a:bodyPr>
          <a:lstStyle/>
          <a:p>
            <a:pPr algn="r">
              <a:lnSpc>
                <a:spcPct val="120000"/>
              </a:lnSpc>
            </a:pPr>
            <a:r>
              <a:rPr lang="en-US" sz="1200">
                <a:solidFill>
                  <a:schemeClr val="dk1"/>
                </a:solidFill>
                <a:latin typeface="Microsoft Yahei"/>
                <a:ea typeface="Microsoft Yahei"/>
                <a:cs typeface="Microsoft Yahei"/>
              </a:rPr>
              <a:t>邀请外部专家对草案进行审核和评估，提出修改意见。</a:t>
            </a:r>
          </a:p>
        </p:txBody>
      </p:sp>
      <p:grpSp>
        <p:nvGrpSpPr>
          <p:cNvPr name="Group 6" id="6"/>
          <p:cNvGrpSpPr/>
          <p:nvPr/>
        </p:nvGrpSpPr>
        <p:grpSpPr>
          <a:xfrm>
            <a:off x="355440" y="227689"/>
            <a:ext cx="402793" cy="344077"/>
            <a:chOff x="355440" y="227689"/>
            <a:chExt cx="402793" cy="344077"/>
          </a:xfrm>
        </p:grpSpPr>
        <p:sp>
          <p:nvSpPr>
            <p:cNvPr name="AutoShape 7" id="7"/>
            <p:cNvSpPr/>
            <p:nvPr/>
          </p:nvSpPr>
          <p:spPr>
            <a:xfrm rot="0">
              <a:off x="355440" y="22999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449257" y="22768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538379" y="22903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624819" y="23603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706988" y="23280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355440" y="32200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449257" y="31970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538379" y="32104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624819" y="32804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706988" y="32482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355440" y="41401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449257" y="41171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538379" y="41305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624819" y="42006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706988" y="41683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355440" y="50602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449257" y="50372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538379" y="50506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624819" y="51207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706988" y="50884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7" id="27"/>
          <p:cNvSpPr txBox="true"/>
          <p:nvPr/>
        </p:nvSpPr>
        <p:spPr>
          <a:xfrm rot="0">
            <a:off x="854864" y="182587"/>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指南审核与修改</a:t>
            </a:r>
          </a:p>
        </p:txBody>
      </p:sp>
      <p:pic>
        <p:nvPicPr>
          <p:cNvPr name="Picture 28" id="28"/>
          <p:cNvPicPr>
            <a:picLocks noChangeAspect="true"/>
          </p:cNvPicPr>
          <p:nvPr/>
        </p:nvPicPr>
        <p:blipFill>
          <a:blip r:embed="rId3"/>
          <a:srcRect/>
          <a:stretch>
            <a:fillRect/>
          </a:stretch>
        </p:blipFill>
        <p:spPr>
          <a:xfrm rot="0">
            <a:off x="4218167" y="1268679"/>
            <a:ext cx="1172074" cy="1172074"/>
          </a:xfrm>
          <a:prstGeom prst="ellipse">
            <a:avLst/>
          </a:prstGeom>
        </p:spPr>
      </p:pic>
      <p:sp>
        <p:nvSpPr>
          <p:cNvPr name="TextBox 29" id="29"/>
          <p:cNvSpPr txBox="true"/>
          <p:nvPr/>
        </p:nvSpPr>
        <p:spPr>
          <a:xfrm rot="0">
            <a:off x="479542" y="1739285"/>
            <a:ext cx="2112104" cy="311348"/>
          </a:xfrm>
          <a:prstGeom prst="rect">
            <a:avLst/>
          </a:prstGeom>
        </p:spPr>
        <p:txBody>
          <a:bodyPr anchor="t" rtlCol="false" lIns="91440" rIns="91440" tIns="45720" bIns="45720" anchorCtr="false" vert="horz" wrap="square">
            <a:spAutoFit/>
          </a:bodyPr>
          <a:lstStyle/>
          <a:p>
            <a:pPr algn="r">
              <a:lnSpc>
                <a:spcPct val="77000"/>
              </a:lnSpc>
            </a:pPr>
            <a:r>
              <a:rPr lang="en-US" b="true" sz="1800">
                <a:solidFill>
                  <a:schemeClr val="accent1"/>
                </a:solidFill>
                <a:latin typeface="Microsoft Yahei"/>
                <a:ea typeface="Microsoft Yahei"/>
                <a:cs typeface="Microsoft Yahei"/>
              </a:rPr>
              <a:t>外部专家审核</a:t>
            </a:r>
          </a:p>
        </p:txBody>
      </p:sp>
      <p:sp>
        <p:nvSpPr>
          <p:cNvPr name="TextBox 30" id="30"/>
          <p:cNvSpPr txBox="true"/>
          <p:nvPr/>
        </p:nvSpPr>
        <p:spPr>
          <a:xfrm rot="0">
            <a:off x="5703716" y="1540228"/>
            <a:ext cx="2438966" cy="10057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根据外部专家审核的意见和建议，对草案进行修改和完善。</a:t>
            </a:r>
          </a:p>
        </p:txBody>
      </p:sp>
      <p:sp>
        <p:nvSpPr>
          <p:cNvPr name="TextBox 31" id="31"/>
          <p:cNvSpPr txBox="true"/>
          <p:nvPr/>
        </p:nvSpPr>
        <p:spPr>
          <a:xfrm rot="0">
            <a:off x="5703716" y="1182148"/>
            <a:ext cx="2112104" cy="311348"/>
          </a:xfrm>
          <a:prstGeom prst="rect">
            <a:avLst/>
          </a:prstGeom>
        </p:spPr>
        <p:txBody>
          <a:bodyPr anchor="t" rtlCol="false" lIns="91440" rIns="91440" tIns="45720" bIns="45720" anchorCtr="false" vert="horz" wrap="square">
            <a:spAutoFit/>
          </a:bodyPr>
          <a:lstStyle/>
          <a:p>
            <a:pPr>
              <a:lnSpc>
                <a:spcPct val="77000"/>
              </a:lnSpc>
            </a:pPr>
            <a:r>
              <a:rPr lang="en-US" b="true" sz="1800">
                <a:solidFill>
                  <a:schemeClr val="accent1"/>
                </a:solidFill>
                <a:latin typeface="Microsoft Yahei"/>
                <a:ea typeface="Microsoft Yahei"/>
                <a:cs typeface="Microsoft Yahei"/>
              </a:rPr>
              <a:t>内部讨论修改</a:t>
            </a:r>
          </a:p>
        </p:txBody>
      </p:sp>
      <p:pic>
        <p:nvPicPr>
          <p:cNvPr name="Picture 32" id="32"/>
          <p:cNvPicPr>
            <a:picLocks noChangeAspect="true"/>
          </p:cNvPicPr>
          <p:nvPr/>
        </p:nvPicPr>
        <p:blipFill>
          <a:blip r:embed="rId4"/>
          <a:srcRect/>
          <a:stretch>
            <a:fillRect/>
          </a:stretch>
        </p:blipFill>
        <p:spPr>
          <a:xfrm rot="0">
            <a:off x="4546995" y="2809264"/>
            <a:ext cx="1859554" cy="1859554"/>
          </a:xfrm>
          <a:prstGeom prst="ellipse">
            <a:avLst/>
          </a:prstGeom>
        </p:spPr>
      </p:pic>
      <p:pic>
        <p:nvPicPr>
          <p:cNvPr name="Picture 33" id="33"/>
          <p:cNvPicPr>
            <a:picLocks noChangeAspect="true"/>
          </p:cNvPicPr>
          <p:nvPr/>
        </p:nvPicPr>
        <p:blipFill>
          <a:blip r:embed="rId5"/>
          <a:srcRect l="12500" r="12500"/>
          <a:stretch>
            <a:fillRect/>
          </a:stretch>
        </p:blipFill>
        <p:spPr>
          <a:xfrm rot="0">
            <a:off x="2841439" y="2527284"/>
            <a:ext cx="1290197" cy="1290197"/>
          </a:xfrm>
          <a:prstGeom prst="ellipse">
            <a:avLst/>
          </a:prstGeom>
        </p:spPr>
      </p:pic>
      <p:sp>
        <p:nvSpPr>
          <p:cNvPr name="TextBox 34" id="34"/>
          <p:cNvSpPr txBox="true"/>
          <p:nvPr/>
        </p:nvSpPr>
        <p:spPr>
          <a:xfrm rot="0">
            <a:off x="6735556" y="3732213"/>
            <a:ext cx="2511602" cy="7771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将修改后的草案公开征求公众、医疗机构和相关部门的意见和建议。</a:t>
            </a:r>
          </a:p>
        </p:txBody>
      </p:sp>
      <p:sp>
        <p:nvSpPr>
          <p:cNvPr name="TextBox 35" id="35"/>
          <p:cNvSpPr txBox="true"/>
          <p:nvPr/>
        </p:nvSpPr>
        <p:spPr>
          <a:xfrm rot="0">
            <a:off x="6735556" y="3374133"/>
            <a:ext cx="2112104" cy="311348"/>
          </a:xfrm>
          <a:prstGeom prst="rect">
            <a:avLst/>
          </a:prstGeom>
        </p:spPr>
        <p:txBody>
          <a:bodyPr anchor="t" rtlCol="false" lIns="91440" rIns="91440" tIns="45720" bIns="45720" anchorCtr="false" vert="horz" wrap="square">
            <a:spAutoFit/>
          </a:bodyPr>
          <a:lstStyle/>
          <a:p>
            <a:pPr>
              <a:lnSpc>
                <a:spcPct val="77000"/>
              </a:lnSpc>
            </a:pPr>
            <a:r>
              <a:rPr lang="en-US" b="true" sz="1800">
                <a:solidFill>
                  <a:schemeClr val="accent1"/>
                </a:solidFill>
                <a:latin typeface="Microsoft Yahei"/>
                <a:ea typeface="Microsoft Yahei"/>
                <a:cs typeface="Microsoft Yahei"/>
              </a:rPr>
              <a:t>公开征求意见</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Freeform 2" id="2"/>
          <p:cNvSpPr/>
          <p:nvPr/>
        </p:nvSpPr>
        <p:spPr>
          <a:xfrm rot="0">
            <a:off x="3182208" y="912874"/>
            <a:ext cx="355788" cy="161658"/>
          </a:xfrm>
          <a:custGeom>
            <a:avLst/>
            <a:gdLst/>
            <a:ahLst/>
            <a:cxnLst/>
            <a:rect r="r" b="b" t="t" l="l"/>
            <a:pathLst>
              <a:path h="1905000" w="1905000">
                <a:moveTo>
                  <a:pt x="0" y="0"/>
                </a:moveTo>
                <a:lnTo>
                  <a:pt x="1428750" y="0"/>
                </a:lnTo>
                <a:lnTo>
                  <a:pt x="1905000" y="1905000"/>
                </a:lnTo>
                <a:lnTo>
                  <a:pt x="476250" y="1905000"/>
                </a:lnTo>
                <a:lnTo>
                  <a:pt x="0" y="0"/>
                </a:lnTo>
                <a:close/>
              </a:path>
            </a:pathLst>
          </a:custGeom>
          <a:solidFill>
            <a:schemeClr val="accent2">
              <a:lumMod val="75000"/>
              <a:alpha val="5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 id="3"/>
          <p:cNvSpPr/>
          <p:nvPr/>
        </p:nvSpPr>
        <p:spPr>
          <a:xfrm rot="0">
            <a:off x="369066" y="1074531"/>
            <a:ext cx="8786868" cy="3671492"/>
          </a:xfrm>
          <a:prstGeom prst="rect">
            <a:avLst/>
          </a:prstGeom>
          <a:solidFill>
            <a:schemeClr val="accent2">
              <a:alpha val="80000"/>
            </a:schemeClr>
          </a:solidFill>
        </p:spPr>
        <p:style>
          <a:lnRef idx="0">
            <a:schemeClr val="accent2"/>
          </a:lnRef>
          <a:fillRef idx="1">
            <a:schemeClr val="accent2"/>
          </a:fillRef>
          <a:effectRef idx="0">
            <a:schemeClr val="accent2"/>
          </a:effectRef>
          <a:fontRef idx="minor">
            <a:schemeClr val="lt1"/>
          </a:fontRef>
        </p:style>
        <p:txBody>
          <a:bodyPr/>
          <a:p/>
        </p:txBody>
      </p:sp>
      <p:pic>
        <p:nvPicPr>
          <p:cNvPr name="Picture 4" id="4"/>
          <p:cNvPicPr>
            <a:picLocks noChangeAspect="true"/>
          </p:cNvPicPr>
          <p:nvPr/>
        </p:nvPicPr>
        <p:blipFill>
          <a:blip r:embed="rId3">
            <a:alphaModFix amt="100000"/>
          </a:blip>
          <a:srcRect l="12500" r="12500"/>
          <a:stretch>
            <a:fillRect/>
          </a:stretch>
        </p:blipFill>
        <p:spPr>
          <a:xfrm rot="0">
            <a:off x="578662" y="912874"/>
            <a:ext cx="2874862" cy="3833150"/>
          </a:xfrm>
          <a:prstGeom prst="parallelogram">
            <a:avLst/>
          </a:prstGeom>
        </p:spPr>
      </p:pic>
      <p:sp>
        <p:nvSpPr>
          <p:cNvPr name="AutoShape 5" id="5"/>
          <p:cNvSpPr/>
          <p:nvPr/>
        </p:nvSpPr>
        <p:spPr>
          <a:xfrm rot="0">
            <a:off x="1952680" y="4872106"/>
            <a:ext cx="7203254" cy="52613"/>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6" id="6"/>
          <p:cNvSpPr/>
          <p:nvPr/>
        </p:nvSpPr>
        <p:spPr>
          <a:xfrm rot="0">
            <a:off x="377976" y="4872106"/>
            <a:ext cx="578171" cy="52613"/>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7" id="7"/>
          <p:cNvSpPr/>
          <p:nvPr/>
        </p:nvSpPr>
        <p:spPr>
          <a:xfrm rot="0">
            <a:off x="1074903" y="4844251"/>
            <a:ext cx="124000" cy="124000"/>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8" id="8"/>
          <p:cNvSpPr/>
          <p:nvPr/>
        </p:nvSpPr>
        <p:spPr>
          <a:xfrm rot="0">
            <a:off x="1255625" y="4849416"/>
            <a:ext cx="115142" cy="115142"/>
          </a:xfrm>
          <a:prstGeom prst="ellipse">
            <a:avLst/>
          </a:prstGeom>
          <a:solidFill>
            <a:schemeClr val="accent2">
              <a:alpha val="8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9" id="9"/>
          <p:cNvSpPr/>
          <p:nvPr/>
        </p:nvSpPr>
        <p:spPr>
          <a:xfrm rot="0">
            <a:off x="1427489" y="4854581"/>
            <a:ext cx="106285" cy="106285"/>
          </a:xfrm>
          <a:prstGeom prst="ellipse">
            <a:avLst/>
          </a:prstGeom>
          <a:solidFill>
            <a:schemeClr val="accent2">
              <a:alpha val="6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0" id="10"/>
          <p:cNvSpPr/>
          <p:nvPr/>
        </p:nvSpPr>
        <p:spPr>
          <a:xfrm rot="0">
            <a:off x="1583846" y="4859746"/>
            <a:ext cx="97428" cy="97428"/>
          </a:xfrm>
          <a:prstGeom prst="ellipse">
            <a:avLst/>
          </a:prstGeom>
          <a:solidFill>
            <a:schemeClr val="accent2">
              <a:alpha val="4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1" id="11"/>
          <p:cNvSpPr/>
          <p:nvPr/>
        </p:nvSpPr>
        <p:spPr>
          <a:xfrm rot="0">
            <a:off x="1737996" y="4855387"/>
            <a:ext cx="88571" cy="88571"/>
          </a:xfrm>
          <a:prstGeom prst="ellipse">
            <a:avLst/>
          </a:prstGeom>
          <a:solidFill>
            <a:schemeClr val="accent2">
              <a:alpha val="2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TextBox 12" id="12"/>
          <p:cNvSpPr txBox="true"/>
          <p:nvPr/>
        </p:nvSpPr>
        <p:spPr>
          <a:xfrm rot="0">
            <a:off x="3714750" y="1349692"/>
            <a:ext cx="5052767" cy="590550"/>
          </a:xfrm>
          <a:prstGeom prst="rect">
            <a:avLst/>
          </a:prstGeom>
        </p:spPr>
        <p:txBody>
          <a:bodyPr anchor="t" rtlCol="false" lIns="95250" rIns="47625" tIns="95250" bIns="95250" anchorCtr="false" vert="horz" wrap="square">
            <a:spAutoFit/>
          </a:bodyPr>
          <a:lstStyle/>
          <a:p>
            <a:pPr>
              <a:lnSpc>
                <a:spcPct val="140000"/>
              </a:lnSpc>
            </a:pPr>
            <a:r>
              <a:rPr lang="en-US" b="true" sz="1800">
                <a:solidFill>
                  <a:srgbClr val="FFFFFF"/>
                </a:solidFill>
                <a:latin typeface="Microsoft Yahei"/>
                <a:ea typeface="Microsoft Yahei"/>
                <a:cs typeface="Microsoft Yahei"/>
              </a:rPr>
              <a:t>最后修订</a:t>
            </a:r>
          </a:p>
        </p:txBody>
      </p:sp>
      <p:sp>
        <p:nvSpPr>
          <p:cNvPr name="TextBox 13" id="13"/>
          <p:cNvSpPr txBox="true"/>
          <p:nvPr/>
        </p:nvSpPr>
        <p:spPr>
          <a:xfrm rot="0">
            <a:off x="3714750" y="1800004"/>
            <a:ext cx="4875483" cy="940594"/>
          </a:xfrm>
          <a:prstGeom prst="rect">
            <a:avLst/>
          </a:prstGeom>
        </p:spPr>
        <p:txBody>
          <a:bodyPr anchor="t" rtlCol="false" lIns="95250" rIns="47625" tIns="95250" bIns="95250" anchorCtr="false" vert="horz" wrap="square">
            <a:spAutoFit/>
          </a:bodyPr>
          <a:lstStyle/>
          <a:p>
            <a:pPr>
              <a:lnSpc>
                <a:spcPct val="150000"/>
              </a:lnSpc>
            </a:pPr>
            <a:r>
              <a:rPr lang="en-US" sz="1050">
                <a:solidFill>
                  <a:srgbClr val="FFFFFF"/>
                </a:solidFill>
                <a:latin typeface="Microsoft Yahei"/>
                <a:ea typeface="Microsoft Yahei"/>
                <a:cs typeface="Microsoft Yahei"/>
              </a:rPr>
              <a:t>根据公开征求的意见和建议进行最后修订，形成最终的指南定稿。</a:t>
            </a:r>
          </a:p>
        </p:txBody>
      </p:sp>
      <p:sp>
        <p:nvSpPr>
          <p:cNvPr name="TextBox 14" id="14"/>
          <p:cNvSpPr txBox="true"/>
          <p:nvPr/>
        </p:nvSpPr>
        <p:spPr>
          <a:xfrm rot="0">
            <a:off x="3714750" y="2955785"/>
            <a:ext cx="4875483" cy="590550"/>
          </a:xfrm>
          <a:prstGeom prst="rect">
            <a:avLst/>
          </a:prstGeom>
        </p:spPr>
        <p:txBody>
          <a:bodyPr anchor="t" rtlCol="false" lIns="95250" rIns="47625" tIns="95250" bIns="95250" anchorCtr="false" vert="horz" wrap="square">
            <a:spAutoFit/>
          </a:bodyPr>
          <a:lstStyle/>
          <a:p>
            <a:pPr>
              <a:lnSpc>
                <a:spcPct val="140000"/>
              </a:lnSpc>
            </a:pPr>
            <a:r>
              <a:rPr lang="en-US" b="true" sz="1800">
                <a:solidFill>
                  <a:srgbClr val="FFFFFF"/>
                </a:solidFill>
                <a:latin typeface="Microsoft Yahei"/>
                <a:ea typeface="Microsoft Yahei"/>
                <a:cs typeface="Microsoft Yahei"/>
              </a:rPr>
              <a:t>发布实施</a:t>
            </a:r>
          </a:p>
        </p:txBody>
      </p:sp>
      <p:sp>
        <p:nvSpPr>
          <p:cNvPr name="TextBox 15" id="15"/>
          <p:cNvSpPr txBox="true"/>
          <p:nvPr/>
        </p:nvSpPr>
        <p:spPr>
          <a:xfrm rot="0">
            <a:off x="3714750" y="3466266"/>
            <a:ext cx="4875483" cy="940594"/>
          </a:xfrm>
          <a:prstGeom prst="rect">
            <a:avLst/>
          </a:prstGeom>
        </p:spPr>
        <p:txBody>
          <a:bodyPr anchor="t" rtlCol="false" lIns="95250" rIns="47625" tIns="95250" bIns="95250" anchorCtr="false" vert="horz" wrap="square">
            <a:spAutoFit/>
          </a:bodyPr>
          <a:lstStyle/>
          <a:p>
            <a:pPr>
              <a:lnSpc>
                <a:spcPct val="150000"/>
              </a:lnSpc>
            </a:pPr>
            <a:r>
              <a:rPr lang="en-US" sz="1050">
                <a:solidFill>
                  <a:srgbClr val="FFFFFF"/>
                </a:solidFill>
                <a:latin typeface="Microsoft Yahei"/>
                <a:ea typeface="Microsoft Yahei"/>
                <a:cs typeface="Microsoft Yahei"/>
              </a:rPr>
              <a:t>通过相关渠道发布实施指南，包括印刷出版、电子版发布和宣传推广等。</a:t>
            </a:r>
          </a:p>
        </p:txBody>
      </p:sp>
      <p:sp>
        <p:nvSpPr>
          <p:cNvPr name="AutoShape 16" id="16"/>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7" id="27"/>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8" id="28"/>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9" id="29"/>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0" id="30"/>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1" id="31"/>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2" id="32"/>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3" id="33"/>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4" id="34"/>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5" id="35"/>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36" id="36"/>
          <p:cNvSpPr txBox="true"/>
          <p:nvPr/>
        </p:nvSpPr>
        <p:spPr>
          <a:xfrm rot="0">
            <a:off x="855345" y="73342"/>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指南定稿与发布</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04</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临床诊疗指南的内容</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63261" y="2145950"/>
            <a:ext cx="2700090" cy="2387314"/>
          </a:xfrm>
          <a:prstGeom prst="roundRect">
            <a:avLst>
              <a:gd fmla="val 12500" name="adj"/>
            </a:avLst>
          </a:prstGeom>
          <a:solidFill>
            <a:schemeClr val="lt1">
              <a:alpha val="100000"/>
            </a:schemeClr>
          </a:solidFill>
          <a:ln w="2540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txBody>
          <a:bodyPr/>
          <a:p/>
        </p:txBody>
      </p:sp>
      <p:sp>
        <p:nvSpPr>
          <p:cNvPr name="AutoShape 3" id="3"/>
          <p:cNvSpPr/>
          <p:nvPr/>
        </p:nvSpPr>
        <p:spPr>
          <a:xfrm rot="0">
            <a:off x="3412455" y="2145950"/>
            <a:ext cx="2700090" cy="2387314"/>
          </a:xfrm>
          <a:prstGeom prst="roundRect">
            <a:avLst>
              <a:gd fmla="val 12500" name="adj"/>
            </a:avLst>
          </a:prstGeom>
          <a:solidFill>
            <a:schemeClr val="lt1">
              <a:alpha val="100000"/>
            </a:schemeClr>
          </a:solidFill>
          <a:ln w="2540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txBody>
          <a:bodyPr/>
          <a:p/>
        </p:txBody>
      </p:sp>
      <p:sp>
        <p:nvSpPr>
          <p:cNvPr name="AutoShape 4" id="4"/>
          <p:cNvSpPr/>
          <p:nvPr/>
        </p:nvSpPr>
        <p:spPr>
          <a:xfrm rot="0">
            <a:off x="6354450" y="2145950"/>
            <a:ext cx="2700090" cy="2387314"/>
          </a:xfrm>
          <a:prstGeom prst="roundRect">
            <a:avLst>
              <a:gd fmla="val 12500" name="adj"/>
            </a:avLst>
          </a:prstGeom>
          <a:solidFill>
            <a:schemeClr val="lt1">
              <a:alpha val="100000"/>
            </a:schemeClr>
          </a:solidFill>
          <a:ln w="2540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txBody>
          <a:bodyPr/>
          <a:p/>
        </p:txBody>
      </p:sp>
      <p:sp>
        <p:nvSpPr>
          <p:cNvPr name="AutoShape 5" id="5"/>
          <p:cNvSpPr/>
          <p:nvPr/>
        </p:nvSpPr>
        <p:spPr>
          <a:xfrm rot="-2700000" flipH="true" flipV="true">
            <a:off x="4120989" y="1041657"/>
            <a:ext cx="1283022" cy="1283022"/>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6" id="6"/>
          <p:cNvSpPr txBox="true"/>
          <p:nvPr/>
        </p:nvSpPr>
        <p:spPr>
          <a:xfrm rot="0">
            <a:off x="3580998" y="2659856"/>
            <a:ext cx="2363004" cy="251371"/>
          </a:xfrm>
          <a:prstGeom prst="rect">
            <a:avLst/>
          </a:prstGeom>
        </p:spPr>
        <p:txBody>
          <a:bodyPr anchor="t" rtlCol="false" lIns="91440" rIns="91440" tIns="45720" bIns="45720" anchorCtr="false" vert="horz" wrap="square">
            <a:spAutoFit/>
          </a:bodyPr>
          <a:lstStyle/>
          <a:p>
            <a:pPr algn="ctr">
              <a:lnSpc>
                <a:spcPct val="64000"/>
              </a:lnSpc>
            </a:pPr>
            <a:r>
              <a:rPr lang="en-US" b="true" sz="1575">
                <a:solidFill>
                  <a:schemeClr val="accent1"/>
                </a:solidFill>
                <a:latin typeface="Microsoft Yahei"/>
                <a:ea typeface="Microsoft Yahei"/>
                <a:cs typeface="Microsoft Yahei"/>
              </a:rPr>
              <a:t>诊断性评估</a:t>
            </a:r>
          </a:p>
        </p:txBody>
      </p:sp>
      <p:sp>
        <p:nvSpPr>
          <p:cNvPr name="TextBox 7" id="7"/>
          <p:cNvSpPr txBox="true"/>
          <p:nvPr/>
        </p:nvSpPr>
        <p:spPr>
          <a:xfrm rot="0">
            <a:off x="3604443" y="3064936"/>
            <a:ext cx="2316114" cy="1234380"/>
          </a:xfrm>
          <a:prstGeom prst="rect">
            <a:avLst/>
          </a:prstGeom>
        </p:spPr>
        <p:txBody>
          <a:bodyPr anchor="t" rtlCol="false" lIns="91440" rIns="91440" tIns="45720" bIns="45720" anchorCtr="false" vert="horz" wrap="square">
            <a:spAutoFit/>
          </a:bodyPr>
          <a:lstStyle/>
          <a:p>
            <a:pPr algn="ctr">
              <a:lnSpc>
                <a:spcPct val="120000"/>
              </a:lnSpc>
            </a:pPr>
            <a:r>
              <a:rPr lang="en-US" sz="1200">
                <a:solidFill>
                  <a:schemeClr val="dk1"/>
                </a:solidFill>
                <a:latin typeface="Microsoft Yahei"/>
                <a:ea typeface="Microsoft Yahei"/>
                <a:cs typeface="Microsoft Yahei"/>
              </a:rPr>
              <a:t>根据初步评估，进一步进行针对性的检查和评估，以确定诊断。</a:t>
            </a:r>
          </a:p>
        </p:txBody>
      </p:sp>
      <p:sp>
        <p:nvSpPr>
          <p:cNvPr name="AutoShape 8" id="8"/>
          <p:cNvSpPr/>
          <p:nvPr/>
        </p:nvSpPr>
        <p:spPr>
          <a:xfrm rot="0">
            <a:off x="4545471" y="4316235"/>
            <a:ext cx="434057" cy="63832"/>
          </a:xfrm>
          <a:prstGeom prst="roundRect">
            <a:avLst>
              <a:gd fmla="val 12500"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9" id="9"/>
          <p:cNvSpPr/>
          <p:nvPr/>
        </p:nvSpPr>
        <p:spPr>
          <a:xfrm rot="-2700000" flipH="true" flipV="true">
            <a:off x="1171796" y="1041657"/>
            <a:ext cx="1283022" cy="1283022"/>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10" id="10"/>
          <p:cNvSpPr txBox="true"/>
          <p:nvPr/>
        </p:nvSpPr>
        <p:spPr>
          <a:xfrm rot="0">
            <a:off x="631805" y="2659856"/>
            <a:ext cx="2363004" cy="251371"/>
          </a:xfrm>
          <a:prstGeom prst="rect">
            <a:avLst/>
          </a:prstGeom>
        </p:spPr>
        <p:txBody>
          <a:bodyPr anchor="t" rtlCol="false" lIns="91440" rIns="91440" tIns="45720" bIns="45720" anchorCtr="false" vert="horz" wrap="square">
            <a:spAutoFit/>
          </a:bodyPr>
          <a:lstStyle/>
          <a:p>
            <a:pPr algn="ctr">
              <a:lnSpc>
                <a:spcPct val="64000"/>
              </a:lnSpc>
            </a:pPr>
            <a:r>
              <a:rPr lang="en-US" b="true" sz="1575">
                <a:solidFill>
                  <a:schemeClr val="accent1"/>
                </a:solidFill>
                <a:latin typeface="Microsoft Yahei"/>
                <a:ea typeface="Microsoft Yahei"/>
                <a:cs typeface="Microsoft Yahei"/>
              </a:rPr>
              <a:t>初步评估</a:t>
            </a:r>
          </a:p>
        </p:txBody>
      </p:sp>
      <p:sp>
        <p:nvSpPr>
          <p:cNvPr name="TextBox 11" id="11"/>
          <p:cNvSpPr txBox="true"/>
          <p:nvPr/>
        </p:nvSpPr>
        <p:spPr>
          <a:xfrm rot="0">
            <a:off x="655249" y="3064936"/>
            <a:ext cx="2316114" cy="1234380"/>
          </a:xfrm>
          <a:prstGeom prst="rect">
            <a:avLst/>
          </a:prstGeom>
        </p:spPr>
        <p:txBody>
          <a:bodyPr anchor="t" rtlCol="false" lIns="91440" rIns="91440" tIns="45720" bIns="45720" anchorCtr="false" vert="horz" wrap="square">
            <a:spAutoFit/>
          </a:bodyPr>
          <a:lstStyle/>
          <a:p>
            <a:pPr algn="ctr">
              <a:lnSpc>
                <a:spcPct val="120000"/>
              </a:lnSpc>
            </a:pPr>
            <a:r>
              <a:rPr lang="en-US" sz="1200">
                <a:solidFill>
                  <a:schemeClr val="dk1"/>
                </a:solidFill>
                <a:latin typeface="Microsoft Yahei"/>
                <a:ea typeface="Microsoft Yahei"/>
                <a:cs typeface="Microsoft Yahei"/>
              </a:rPr>
              <a:t>包括病史、体征、可能的诊断及紧急处理措施。</a:t>
            </a:r>
          </a:p>
        </p:txBody>
      </p:sp>
      <p:sp>
        <p:nvSpPr>
          <p:cNvPr name="AutoShape 12" id="12"/>
          <p:cNvSpPr/>
          <p:nvPr/>
        </p:nvSpPr>
        <p:spPr>
          <a:xfrm rot="0">
            <a:off x="1596278" y="4316235"/>
            <a:ext cx="434057" cy="63832"/>
          </a:xfrm>
          <a:prstGeom prst="roundRect">
            <a:avLst>
              <a:gd fmla="val 12500"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3" id="13"/>
          <p:cNvSpPr/>
          <p:nvPr/>
        </p:nvSpPr>
        <p:spPr>
          <a:xfrm rot="-2700000" flipH="true" flipV="true">
            <a:off x="7062985" y="1041657"/>
            <a:ext cx="1283022" cy="1283022"/>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14" id="14"/>
          <p:cNvSpPr txBox="true"/>
          <p:nvPr/>
        </p:nvSpPr>
        <p:spPr>
          <a:xfrm rot="0">
            <a:off x="6522993" y="2659856"/>
            <a:ext cx="2363004" cy="251371"/>
          </a:xfrm>
          <a:prstGeom prst="rect">
            <a:avLst/>
          </a:prstGeom>
        </p:spPr>
        <p:txBody>
          <a:bodyPr anchor="t" rtlCol="false" lIns="91440" rIns="91440" tIns="45720" bIns="45720" anchorCtr="false" vert="horz" wrap="square">
            <a:spAutoFit/>
          </a:bodyPr>
          <a:lstStyle/>
          <a:p>
            <a:pPr algn="ctr">
              <a:lnSpc>
                <a:spcPct val="64000"/>
              </a:lnSpc>
            </a:pPr>
            <a:r>
              <a:rPr lang="en-US" b="true" sz="1575">
                <a:solidFill>
                  <a:schemeClr val="accent1"/>
                </a:solidFill>
                <a:latin typeface="Microsoft Yahei"/>
                <a:ea typeface="Microsoft Yahei"/>
                <a:cs typeface="Microsoft Yahei"/>
              </a:rPr>
              <a:t>病情严重程度评估</a:t>
            </a:r>
          </a:p>
        </p:txBody>
      </p:sp>
      <p:sp>
        <p:nvSpPr>
          <p:cNvPr name="TextBox 15" id="15"/>
          <p:cNvSpPr txBox="true"/>
          <p:nvPr/>
        </p:nvSpPr>
        <p:spPr>
          <a:xfrm rot="0">
            <a:off x="6546438" y="3064936"/>
            <a:ext cx="2316114" cy="1234380"/>
          </a:xfrm>
          <a:prstGeom prst="rect">
            <a:avLst/>
          </a:prstGeom>
        </p:spPr>
        <p:txBody>
          <a:bodyPr anchor="t" rtlCol="false" lIns="91440" rIns="91440" tIns="45720" bIns="45720" anchorCtr="false" vert="horz" wrap="square">
            <a:spAutoFit/>
          </a:bodyPr>
          <a:lstStyle/>
          <a:p>
            <a:pPr algn="ctr">
              <a:lnSpc>
                <a:spcPct val="120000"/>
              </a:lnSpc>
            </a:pPr>
            <a:r>
              <a:rPr lang="en-US" sz="1200">
                <a:solidFill>
                  <a:schemeClr val="dk1"/>
                </a:solidFill>
                <a:latin typeface="Microsoft Yahei"/>
                <a:ea typeface="Microsoft Yahei"/>
                <a:cs typeface="Microsoft Yahei"/>
              </a:rPr>
              <a:t>根据患者的病史、体征、检查结果等，评估病情的严重程度，以制定相应的治疗策略。</a:t>
            </a:r>
          </a:p>
        </p:txBody>
      </p:sp>
      <p:sp>
        <p:nvSpPr>
          <p:cNvPr name="AutoShape 16" id="16"/>
          <p:cNvSpPr/>
          <p:nvPr/>
        </p:nvSpPr>
        <p:spPr>
          <a:xfrm rot="0">
            <a:off x="7487467" y="4316235"/>
            <a:ext cx="434057" cy="63832"/>
          </a:xfrm>
          <a:prstGeom prst="roundRect">
            <a:avLst>
              <a:gd fmla="val 12500"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pic>
        <p:nvPicPr>
          <p:cNvPr name="Picture 17" id="17"/>
          <p:cNvPicPr>
            <a:picLocks noChangeAspect="true"/>
          </p:cNvPicPr>
          <p:nvPr/>
        </p:nvPicPr>
        <p:blipFill>
          <a:blip r:embed="rId3">
            <a:alphaModFix amt="100000"/>
          </a:blip>
          <a:srcRect/>
          <a:stretch>
            <a:fillRect/>
          </a:stretch>
        </p:blipFill>
        <p:spPr>
          <a:xfrm rot="0">
            <a:off x="1236968" y="1106829"/>
            <a:ext cx="1152677" cy="1152677"/>
          </a:xfrm>
          <a:prstGeom prst="ellipse">
            <a:avLst/>
          </a:prstGeom>
        </p:spPr>
      </p:pic>
      <p:pic>
        <p:nvPicPr>
          <p:cNvPr name="Picture 18" id="18"/>
          <p:cNvPicPr>
            <a:picLocks noChangeAspect="true"/>
          </p:cNvPicPr>
          <p:nvPr/>
        </p:nvPicPr>
        <p:blipFill>
          <a:blip r:embed="rId4">
            <a:alphaModFix amt="100000"/>
          </a:blip>
          <a:srcRect/>
          <a:stretch>
            <a:fillRect/>
          </a:stretch>
        </p:blipFill>
        <p:spPr>
          <a:xfrm rot="0">
            <a:off x="4186161" y="1106829"/>
            <a:ext cx="1152677" cy="1152677"/>
          </a:xfrm>
          <a:prstGeom prst="ellipse">
            <a:avLst/>
          </a:prstGeom>
        </p:spPr>
      </p:pic>
      <p:pic>
        <p:nvPicPr>
          <p:cNvPr name="Picture 19" id="19"/>
          <p:cNvPicPr>
            <a:picLocks noChangeAspect="true"/>
          </p:cNvPicPr>
          <p:nvPr/>
        </p:nvPicPr>
        <p:blipFill>
          <a:blip r:embed="rId5">
            <a:alphaModFix amt="100000"/>
          </a:blip>
          <a:srcRect/>
          <a:stretch>
            <a:fillRect/>
          </a:stretch>
        </p:blipFill>
        <p:spPr>
          <a:xfrm rot="0">
            <a:off x="7125855" y="1106829"/>
            <a:ext cx="1152677" cy="1152677"/>
          </a:xfrm>
          <a:prstGeom prst="ellipse">
            <a:avLst/>
          </a:prstGeom>
        </p:spPr>
      </p:pic>
      <p:grpSp>
        <p:nvGrpSpPr>
          <p:cNvPr name="Group 20" id="20"/>
          <p:cNvGrpSpPr/>
          <p:nvPr/>
        </p:nvGrpSpPr>
        <p:grpSpPr>
          <a:xfrm>
            <a:off x="355440" y="175639"/>
            <a:ext cx="402793" cy="344077"/>
            <a:chOff x="355440" y="175639"/>
            <a:chExt cx="402793" cy="344077"/>
          </a:xfrm>
        </p:grpSpPr>
        <p:sp>
          <p:nvSpPr>
            <p:cNvPr name="AutoShape 21" id="21"/>
            <p:cNvSpPr/>
            <p:nvPr/>
          </p:nvSpPr>
          <p:spPr>
            <a:xfrm rot="0">
              <a:off x="355440" y="17794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449257" y="17563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538379" y="17698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624819" y="18398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706988" y="18075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355440" y="26995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449257" y="26765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538379" y="26899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624819" y="27599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706988" y="27277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1" id="31"/>
            <p:cNvSpPr/>
            <p:nvPr/>
          </p:nvSpPr>
          <p:spPr>
            <a:xfrm rot="0">
              <a:off x="355440" y="36196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2" id="32"/>
            <p:cNvSpPr/>
            <p:nvPr/>
          </p:nvSpPr>
          <p:spPr>
            <a:xfrm rot="0">
              <a:off x="449257" y="35966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3" id="33"/>
            <p:cNvSpPr/>
            <p:nvPr/>
          </p:nvSpPr>
          <p:spPr>
            <a:xfrm rot="0">
              <a:off x="538379" y="36100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4" id="34"/>
            <p:cNvSpPr/>
            <p:nvPr/>
          </p:nvSpPr>
          <p:spPr>
            <a:xfrm rot="0">
              <a:off x="624819" y="36800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5" id="35"/>
            <p:cNvSpPr/>
            <p:nvPr/>
          </p:nvSpPr>
          <p:spPr>
            <a:xfrm rot="0">
              <a:off x="706988" y="36478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36" id="36"/>
            <p:cNvSpPr/>
            <p:nvPr/>
          </p:nvSpPr>
          <p:spPr>
            <a:xfrm rot="0">
              <a:off x="355440" y="45397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37" id="37"/>
            <p:cNvSpPr/>
            <p:nvPr/>
          </p:nvSpPr>
          <p:spPr>
            <a:xfrm rot="0">
              <a:off x="449257" y="45167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38" id="38"/>
            <p:cNvSpPr/>
            <p:nvPr/>
          </p:nvSpPr>
          <p:spPr>
            <a:xfrm rot="0">
              <a:off x="538379" y="45301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9" id="39"/>
            <p:cNvSpPr/>
            <p:nvPr/>
          </p:nvSpPr>
          <p:spPr>
            <a:xfrm rot="0">
              <a:off x="624819" y="46002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40" id="40"/>
            <p:cNvSpPr/>
            <p:nvPr/>
          </p:nvSpPr>
          <p:spPr>
            <a:xfrm rot="0">
              <a:off x="706988" y="45679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41" id="41"/>
          <p:cNvSpPr txBox="true"/>
          <p:nvPr/>
        </p:nvSpPr>
        <p:spPr>
          <a:xfrm rot="0">
            <a:off x="952245" y="130537"/>
            <a:ext cx="8572755"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患者评估</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6585914" y="1249065"/>
            <a:ext cx="2381457" cy="3560611"/>
          </a:xfrm>
          <a:prstGeom prst="roundRect">
            <a:avLst>
              <a:gd fmla="val 12098"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 id="3"/>
          <p:cNvSpPr/>
          <p:nvPr/>
        </p:nvSpPr>
        <p:spPr>
          <a:xfrm rot="0">
            <a:off x="3542114" y="1130816"/>
            <a:ext cx="2381457" cy="3678861"/>
          </a:xfrm>
          <a:prstGeom prst="roundRect">
            <a:avLst>
              <a:gd fmla="val 11601" name="adj"/>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4" id="4"/>
          <p:cNvSpPr/>
          <p:nvPr/>
        </p:nvSpPr>
        <p:spPr>
          <a:xfrm rot="0">
            <a:off x="510302" y="1320015"/>
            <a:ext cx="2381457" cy="3489662"/>
          </a:xfrm>
          <a:prstGeom prst="roundRect">
            <a:avLst>
              <a:gd fmla="val 12098"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grpSp>
        <p:nvGrpSpPr>
          <p:cNvPr name="Group 5" id="5"/>
          <p:cNvGrpSpPr/>
          <p:nvPr/>
        </p:nvGrpSpPr>
        <p:grpSpPr>
          <a:xfrm>
            <a:off x="355440" y="175639"/>
            <a:ext cx="402793" cy="344077"/>
            <a:chOff x="355440" y="175639"/>
            <a:chExt cx="402793" cy="344077"/>
          </a:xfrm>
        </p:grpSpPr>
        <p:sp>
          <p:nvSpPr>
            <p:cNvPr name="AutoShape 6" id="6"/>
            <p:cNvSpPr/>
            <p:nvPr/>
          </p:nvSpPr>
          <p:spPr>
            <a:xfrm rot="0">
              <a:off x="355440" y="17794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7" id="7"/>
            <p:cNvSpPr/>
            <p:nvPr/>
          </p:nvSpPr>
          <p:spPr>
            <a:xfrm rot="0">
              <a:off x="449257" y="17563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538379" y="17698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624819" y="18398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706988" y="18075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355440" y="26995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449257" y="26765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538379" y="26899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624819" y="27599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706988" y="27277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355440" y="36196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449257" y="35966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538379" y="36100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624819" y="36800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706988" y="36478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355440" y="45397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449257" y="45167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538379" y="45301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624819" y="46002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706988" y="45679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6" id="26"/>
          <p:cNvSpPr txBox="true"/>
          <p:nvPr/>
        </p:nvSpPr>
        <p:spPr>
          <a:xfrm rot="0">
            <a:off x="952245" y="130537"/>
            <a:ext cx="8572755"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诊断策略</a:t>
            </a:r>
          </a:p>
        </p:txBody>
      </p:sp>
      <p:pic>
        <p:nvPicPr>
          <p:cNvPr name="Picture 27" id="27"/>
          <p:cNvPicPr>
            <a:picLocks noChangeAspect="true"/>
          </p:cNvPicPr>
          <p:nvPr/>
        </p:nvPicPr>
        <p:blipFill>
          <a:blip r:embed="rId3"/>
          <a:srcRect l="21875" r="21875"/>
          <a:stretch>
            <a:fillRect/>
          </a:stretch>
        </p:blipFill>
        <p:spPr>
          <a:xfrm rot="0">
            <a:off x="509730" y="1036216"/>
            <a:ext cx="2383156" cy="2383156"/>
          </a:xfrm>
          <a:prstGeom prst="roundRect">
            <a:avLst/>
          </a:prstGeom>
        </p:spPr>
      </p:pic>
      <p:pic>
        <p:nvPicPr>
          <p:cNvPr name="Picture 28" id="28"/>
          <p:cNvPicPr>
            <a:picLocks noChangeAspect="true"/>
          </p:cNvPicPr>
          <p:nvPr/>
        </p:nvPicPr>
        <p:blipFill>
          <a:blip r:embed="rId4"/>
          <a:srcRect l="12500" r="12500"/>
          <a:stretch>
            <a:fillRect/>
          </a:stretch>
        </p:blipFill>
        <p:spPr>
          <a:xfrm rot="0">
            <a:off x="3542114" y="1036998"/>
            <a:ext cx="2405987" cy="2405987"/>
          </a:xfrm>
          <a:prstGeom prst="roundRect">
            <a:avLst/>
          </a:prstGeom>
        </p:spPr>
      </p:pic>
      <p:pic>
        <p:nvPicPr>
          <p:cNvPr name="Picture 29" id="29"/>
          <p:cNvPicPr>
            <a:picLocks noChangeAspect="true"/>
          </p:cNvPicPr>
          <p:nvPr/>
        </p:nvPicPr>
        <p:blipFill>
          <a:blip r:embed="rId5"/>
          <a:srcRect t="0" b="0"/>
          <a:stretch>
            <a:fillRect/>
          </a:stretch>
        </p:blipFill>
        <p:spPr>
          <a:xfrm rot="0">
            <a:off x="6585914" y="1036998"/>
            <a:ext cx="2405987" cy="2405987"/>
          </a:xfrm>
          <a:prstGeom prst="roundRect">
            <a:avLst/>
          </a:prstGeom>
        </p:spPr>
      </p:pic>
      <p:sp>
        <p:nvSpPr>
          <p:cNvPr name="TextBox 30" id="30"/>
          <p:cNvSpPr txBox="true"/>
          <p:nvPr/>
        </p:nvSpPr>
        <p:spPr>
          <a:xfrm rot="0">
            <a:off x="600823" y="3549447"/>
            <a:ext cx="2205211" cy="10057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根据患者评估的结果，确定最可能的诊断，并制定相应的诊断策略。</a:t>
            </a:r>
          </a:p>
        </p:txBody>
      </p:sp>
      <p:sp>
        <p:nvSpPr>
          <p:cNvPr name="TextBox 31" id="31"/>
          <p:cNvSpPr txBox="true"/>
          <p:nvPr/>
        </p:nvSpPr>
        <p:spPr>
          <a:xfrm rot="0">
            <a:off x="3668338" y="3549447"/>
            <a:ext cx="2205211" cy="10057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诊断性检查的选择：根据患者的具体情况，选择最合适的诊断性检查方法，如实验室检查、影像学检查等。</a:t>
            </a:r>
          </a:p>
        </p:txBody>
      </p:sp>
      <p:sp>
        <p:nvSpPr>
          <p:cNvPr name="TextBox 32" id="32"/>
          <p:cNvSpPr txBox="true"/>
          <p:nvPr/>
        </p:nvSpPr>
        <p:spPr>
          <a:xfrm rot="0">
            <a:off x="6733586" y="3549447"/>
            <a:ext cx="2205211" cy="10057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诊断流程的制定：明确各项检查的先后顺序和时间安排，确保诊断过程的顺利进行。</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grpSp>
        <p:nvGrpSpPr>
          <p:cNvPr name="Group 2" id="2"/>
          <p:cNvGrpSpPr/>
          <p:nvPr/>
        </p:nvGrpSpPr>
        <p:grpSpPr>
          <a:xfrm>
            <a:off x="355440" y="270889"/>
            <a:ext cx="402793" cy="344077"/>
            <a:chOff x="355440" y="270889"/>
            <a:chExt cx="402793" cy="344077"/>
          </a:xfrm>
        </p:grpSpPr>
        <p:sp>
          <p:nvSpPr>
            <p:cNvPr name="AutoShape 3" id="3"/>
            <p:cNvSpPr/>
            <p:nvPr/>
          </p:nvSpPr>
          <p:spPr>
            <a:xfrm rot="0">
              <a:off x="355440" y="27319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4" id="4"/>
            <p:cNvSpPr/>
            <p:nvPr/>
          </p:nvSpPr>
          <p:spPr>
            <a:xfrm rot="0">
              <a:off x="449257" y="27088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5" id="5"/>
            <p:cNvSpPr/>
            <p:nvPr/>
          </p:nvSpPr>
          <p:spPr>
            <a:xfrm rot="0">
              <a:off x="538379" y="27223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6" id="6"/>
            <p:cNvSpPr/>
            <p:nvPr/>
          </p:nvSpPr>
          <p:spPr>
            <a:xfrm rot="0">
              <a:off x="624819" y="27923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7" id="7"/>
            <p:cNvSpPr/>
            <p:nvPr/>
          </p:nvSpPr>
          <p:spPr>
            <a:xfrm rot="0">
              <a:off x="706988" y="27600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355440" y="36520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449257" y="36290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538379" y="36424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624819" y="37124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706988" y="36802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355440" y="45721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449257" y="45491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538379" y="45625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624819" y="46325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706988" y="46003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355440" y="54922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449257" y="54692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538379" y="54826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624819" y="55527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706988" y="55204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3" id="23"/>
          <p:cNvSpPr txBox="true"/>
          <p:nvPr/>
        </p:nvSpPr>
        <p:spPr>
          <a:xfrm rot="0">
            <a:off x="758233" y="171909"/>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治疗策略</a:t>
            </a:r>
          </a:p>
        </p:txBody>
      </p:sp>
      <p:sp>
        <p:nvSpPr>
          <p:cNvPr name="AutoShape 24" id="24"/>
          <p:cNvSpPr/>
          <p:nvPr/>
        </p:nvSpPr>
        <p:spPr>
          <a:xfrm rot="0">
            <a:off x="2179490" y="1084773"/>
            <a:ext cx="6256281" cy="990600"/>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5" id="25"/>
          <p:cNvSpPr txBox="true"/>
          <p:nvPr/>
        </p:nvSpPr>
        <p:spPr>
          <a:xfrm rot="0">
            <a:off x="2708791" y="1306198"/>
            <a:ext cx="5641166"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根据患者的诊断结果，制定相应的治疗策略。</a:t>
            </a:r>
          </a:p>
        </p:txBody>
      </p:sp>
      <p:sp>
        <p:nvSpPr>
          <p:cNvPr name="AutoShape 26" id="26"/>
          <p:cNvSpPr/>
          <p:nvPr/>
        </p:nvSpPr>
        <p:spPr>
          <a:xfrm rot="0">
            <a:off x="1164868" y="2367338"/>
            <a:ext cx="6256281" cy="990600"/>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TextBox 27" id="27"/>
          <p:cNvSpPr txBox="true"/>
          <p:nvPr/>
        </p:nvSpPr>
        <p:spPr>
          <a:xfrm rot="0">
            <a:off x="1284268" y="2598288"/>
            <a:ext cx="5641166"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治疗方法的选择：根据患者的病情严重程度、个体差异等因素，选择最合适的治疗方法。</a:t>
            </a:r>
          </a:p>
        </p:txBody>
      </p:sp>
      <p:pic>
        <p:nvPicPr>
          <p:cNvPr name="Picture 28" id="28"/>
          <p:cNvPicPr>
            <a:picLocks noChangeAspect="true"/>
          </p:cNvPicPr>
          <p:nvPr/>
        </p:nvPicPr>
        <p:blipFill>
          <a:blip r:embed="rId3"/>
          <a:srcRect t="21899" b="21899"/>
          <a:stretch>
            <a:fillRect/>
          </a:stretch>
        </p:blipFill>
        <p:spPr>
          <a:xfrm rot="0">
            <a:off x="421180" y="1084773"/>
            <a:ext cx="1762544" cy="990600"/>
          </a:xfrm>
          <a:prstGeom prst="rect">
            <a:avLst/>
          </a:prstGeom>
        </p:spPr>
      </p:pic>
      <p:pic>
        <p:nvPicPr>
          <p:cNvPr name="Picture 29" id="29"/>
          <p:cNvPicPr>
            <a:picLocks noChangeAspect="true"/>
          </p:cNvPicPr>
          <p:nvPr/>
        </p:nvPicPr>
        <p:blipFill>
          <a:blip r:embed="rId4"/>
          <a:srcRect t="21899" b="21899"/>
          <a:stretch>
            <a:fillRect/>
          </a:stretch>
        </p:blipFill>
        <p:spPr>
          <a:xfrm rot="0">
            <a:off x="7411624" y="2367338"/>
            <a:ext cx="1762544" cy="990600"/>
          </a:xfrm>
          <a:prstGeom prst="rect">
            <a:avLst/>
          </a:prstGeom>
        </p:spPr>
      </p:pic>
      <p:sp>
        <p:nvSpPr>
          <p:cNvPr name="AutoShape 30" id="30"/>
          <p:cNvSpPr/>
          <p:nvPr/>
        </p:nvSpPr>
        <p:spPr>
          <a:xfrm rot="0">
            <a:off x="2183913" y="3643823"/>
            <a:ext cx="6256281" cy="990600"/>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31" id="31"/>
          <p:cNvSpPr txBox="true"/>
          <p:nvPr/>
        </p:nvSpPr>
        <p:spPr>
          <a:xfrm rot="0">
            <a:off x="2713214" y="3865248"/>
            <a:ext cx="5641166"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治疗计划的制定：明确各项治疗的时间、剂量、方法等，确保治疗的顺利进行。</a:t>
            </a:r>
          </a:p>
        </p:txBody>
      </p:sp>
      <p:pic>
        <p:nvPicPr>
          <p:cNvPr name="Picture 32" id="32"/>
          <p:cNvPicPr>
            <a:picLocks noChangeAspect="true"/>
          </p:cNvPicPr>
          <p:nvPr/>
        </p:nvPicPr>
        <p:blipFill>
          <a:blip r:embed="rId5"/>
          <a:srcRect t="21899" b="21899"/>
          <a:stretch>
            <a:fillRect/>
          </a:stretch>
        </p:blipFill>
        <p:spPr>
          <a:xfrm rot="0">
            <a:off x="425603" y="3643823"/>
            <a:ext cx="1762544" cy="9906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891219" y="0"/>
            <a:ext cx="2194638" cy="2672828"/>
          </a:xfrm>
          <a:prstGeom prst="rect">
            <a:avLst/>
          </a:prstGeom>
          <a:gradFill>
            <a:gsLst>
              <a:gs pos="0">
                <a:schemeClr val="accent2">
                  <a:alpha val="75000"/>
                </a:schemeClr>
              </a:gs>
              <a:gs pos="100000">
                <a:schemeClr val="lt1">
                  <a:alpha val="75000"/>
                </a:schemeClr>
              </a:gs>
            </a:gsLst>
            <a:lin ang="16200000"/>
          </a:gradFill>
        </p:spPr>
        <p:txBody>
          <a:bodyPr/>
          <a:p/>
        </p:txBody>
      </p:sp>
      <p:sp>
        <p:nvSpPr>
          <p:cNvPr name="AutoShape 3" id="3"/>
          <p:cNvSpPr/>
          <p:nvPr/>
        </p:nvSpPr>
        <p:spPr>
          <a:xfrm rot="0">
            <a:off x="891219" y="1549433"/>
            <a:ext cx="2194638" cy="2194638"/>
          </a:xfrm>
          <a:prstGeom prst="ellipse">
            <a:avLst/>
          </a:prstGeom>
          <a:gradFill>
            <a:gsLst>
              <a:gs pos="0">
                <a:schemeClr val="accent2">
                  <a:alpha val="100000"/>
                </a:schemeClr>
              </a:gs>
              <a:gs pos="100000">
                <a:schemeClr val="accent2">
                  <a:alpha val="100000"/>
                  <a:lumMod val="60000"/>
                  <a:lumOff val="40000"/>
                </a:schemeClr>
              </a:gs>
            </a:gsLst>
            <a:lin ang="0"/>
          </a:gradFill>
        </p:spPr>
        <p:txBody>
          <a:bodyPr/>
          <a:p/>
        </p:txBody>
      </p:sp>
      <p:sp>
        <p:nvSpPr>
          <p:cNvPr name="TextBox 4" id="4"/>
          <p:cNvSpPr txBox="true"/>
          <p:nvPr/>
        </p:nvSpPr>
        <p:spPr>
          <a:xfrm rot="0">
            <a:off x="1472232" y="2075422"/>
            <a:ext cx="1566012" cy="480417"/>
          </a:xfrm>
          <a:prstGeom prst="rect">
            <a:avLst/>
          </a:prstGeom>
        </p:spPr>
        <p:txBody>
          <a:bodyPr anchor="t" rtlCol="false" lIns="95250" rIns="47625" tIns="95250" bIns="95250" anchorCtr="false" vert="horz" wrap="square">
            <a:spAutoFit/>
          </a:bodyPr>
          <a:lstStyle/>
          <a:p>
            <a:pPr>
              <a:lnSpc>
                <a:spcPct val="174000"/>
              </a:lnSpc>
              <a:spcBef>
                <a:spcPct val="0"/>
              </a:spcBef>
            </a:pPr>
            <a:r>
              <a:rPr lang="en-US" sz="1050">
                <a:solidFill>
                  <a:srgbClr val="FFFFFF">
                    <a:alpha val="40000"/>
                  </a:srgbClr>
                </a:solidFill>
                <a:latin typeface="Microsoft Yahei"/>
                <a:ea typeface="Microsoft Yahei"/>
                <a:cs typeface="Microsoft Yahei"/>
              </a:rPr>
              <a:t>CATALOGUE</a:t>
            </a:r>
          </a:p>
        </p:txBody>
      </p:sp>
      <p:sp>
        <p:nvSpPr>
          <p:cNvPr name="TextBox 5" id="5"/>
          <p:cNvSpPr txBox="true"/>
          <p:nvPr/>
        </p:nvSpPr>
        <p:spPr>
          <a:xfrm rot="0">
            <a:off x="1288806" y="2202032"/>
            <a:ext cx="1380414" cy="1433513"/>
          </a:xfrm>
          <a:prstGeom prst="rect">
            <a:avLst/>
          </a:prstGeom>
        </p:spPr>
        <p:txBody>
          <a:bodyPr anchor="t" rtlCol="false" lIns="95250" rIns="47625" tIns="95250" bIns="95250" anchorCtr="false" vert="horz" wrap="square">
            <a:spAutoFit/>
          </a:bodyPr>
          <a:lstStyle/>
          <a:p>
            <a:pPr>
              <a:lnSpc>
                <a:spcPct val="174000"/>
              </a:lnSpc>
            </a:pPr>
            <a:r>
              <a:rPr lang="en-US" b="true" sz="4500">
                <a:solidFill>
                  <a:srgbClr val="FFFFFF"/>
                </a:solidFill>
                <a:latin typeface="Microsoft Yahei"/>
                <a:ea typeface="Microsoft Yahei"/>
                <a:cs typeface="Microsoft Yahei"/>
              </a:rPr>
              <a:t>目录</a:t>
            </a:r>
          </a:p>
        </p:txBody>
      </p:sp>
      <p:sp>
        <p:nvSpPr>
          <p:cNvPr name="TextBox 6" id="6"/>
          <p:cNvSpPr txBox="true"/>
          <p:nvPr/>
        </p:nvSpPr>
        <p:spPr>
          <a:xfrm rot="0">
            <a:off x="4175611" y="1336414"/>
            <a:ext cx="4674587" cy="2815828"/>
          </a:xfrm>
          <a:prstGeom prst="rect">
            <a:avLst/>
          </a:prstGeom>
        </p:spPr>
        <p:txBody>
          <a:bodyPr anchor="t" rtlCol="false" lIns="95250" rIns="47625" tIns="95250" bIns="95250" anchorCtr="false" vert="horz" wrap="square">
            <a:spAutoFit/>
          </a:bodyPr>
          <a:lstStyle/>
          <a:p>
            <a:pPr lvl="0" indent="-203200" marL="203200">
              <a:lnSpc>
                <a:spcPct val="150000"/>
              </a:lnSpc>
              <a:buFont typeface="Arial"/>
              <a:buChar char="•"/>
            </a:pPr>
            <a:r>
              <a:rPr lang="en-US" b="true" sz="1575">
                <a:solidFill>
                  <a:schemeClr val="accent1"/>
                </a:solidFill>
                <a:latin typeface="Microsoft Yahei"/>
                <a:ea typeface="Microsoft Yahei"/>
                <a:cs typeface="Microsoft Yahei"/>
              </a:rPr>
              <a:t>引言</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临床诊疗指南概述</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临床诊疗指南的制定过程</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临床诊疗指南的内容</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临床诊疗指南的应用价值</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临床诊疗指南的未来发展趋势</a:t>
            </a:r>
          </a:p>
          <a:p>
            <a:pPr lvl="0" indent="-203200" marL="203200">
              <a:lnSpc>
                <a:spcPct val="150000"/>
              </a:lnSpc>
              <a:buFont typeface="Arial"/>
              <a:buChar char="•"/>
            </a:pPr>
            <a:r>
              <a:rPr lang="en-US" b="true" sz="1575">
                <a:solidFill>
                  <a:schemeClr val="accent1"/>
                </a:solidFill>
                <a:latin typeface="Microsoft Yahei"/>
                <a:ea typeface="Microsoft Yahei"/>
                <a:cs typeface="Microsoft Yahei"/>
              </a:rPr>
              <a:t>结论</a:t>
            </a:r>
          </a:p>
        </p:txBody>
      </p:sp>
      <p:cxnSp>
        <p:nvCxnSpPr>
          <p:cNvPr name="Connector 7" id="7"/>
          <p:cNvCxnSpPr/>
          <p:nvPr/>
        </p:nvCxnSpPr>
        <p:spPr>
          <a:xfrm>
            <a:off x="2498828" y="2263629"/>
            <a:ext cx="0" cy="102306"/>
          </a:xfrm>
          <a:prstGeom prst="line">
            <a:avLst/>
          </a:prstGeom>
          <a:ln w="9525">
            <a:solidFill>
              <a:srgbClr val="FFFFFF">
                <a:alpha val="100000"/>
              </a:srgbClr>
            </a:solidFill>
            <a:prstDash val="solid"/>
          </a:ln>
        </p:spPr>
      </p:cxnSp>
      <p:cxnSp>
        <p:nvCxnSpPr>
          <p:cNvPr name="Connector 8" id="8"/>
          <p:cNvCxnSpPr/>
          <p:nvPr/>
        </p:nvCxnSpPr>
        <p:spPr>
          <a:xfrm>
            <a:off x="1424607" y="2263629"/>
            <a:ext cx="0" cy="102306"/>
          </a:xfrm>
          <a:prstGeom prst="line">
            <a:avLst/>
          </a:prstGeom>
          <a:ln w="9525">
            <a:solidFill>
              <a:srgbClr val="FFFFFF">
                <a:alpha val="100000"/>
              </a:srgbClr>
            </a:solidFill>
            <a:prstDash val="solid"/>
          </a:ln>
        </p:spPr>
      </p:cxnSp>
      <p:sp>
        <p:nvSpPr>
          <p:cNvPr name="AutoShape 9" id="9"/>
          <p:cNvSpPr/>
          <p:nvPr/>
        </p:nvSpPr>
        <p:spPr>
          <a:xfrm rot="0">
            <a:off x="477770" y="1939037"/>
            <a:ext cx="202786" cy="1100579"/>
          </a:xfrm>
          <a:prstGeom prst="rect">
            <a:avLst/>
          </a:prstGeom>
          <a:gradFill>
            <a:gsLst>
              <a:gs pos="0">
                <a:schemeClr val="accent2">
                  <a:alpha val="51000"/>
                </a:schemeClr>
              </a:gs>
              <a:gs pos="100000">
                <a:schemeClr val="lt1">
                  <a:alpha val="51000"/>
                </a:schemeClr>
              </a:gs>
            </a:gsLst>
            <a:lin ang="5400000"/>
          </a:gradFill>
        </p:spPr>
        <p:txBody>
          <a:bodyPr/>
          <a:p/>
        </p:txBody>
      </p:sp>
      <p:sp>
        <p:nvSpPr>
          <p:cNvPr name="AutoShape 10" id="10"/>
          <p:cNvSpPr/>
          <p:nvPr/>
        </p:nvSpPr>
        <p:spPr>
          <a:xfrm rot="0">
            <a:off x="477770" y="1837644"/>
            <a:ext cx="202786" cy="202786"/>
          </a:xfrm>
          <a:prstGeom prst="ellipse">
            <a:avLst/>
          </a:prstGeom>
          <a:solidFill>
            <a:schemeClr val="accent2">
              <a:lumMod val="40000"/>
              <a:lumOff val="60000"/>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11" id="11"/>
          <p:cNvSpPr/>
          <p:nvPr/>
        </p:nvSpPr>
        <p:spPr>
          <a:xfrm rot="0">
            <a:off x="-798610" y="3804262"/>
            <a:ext cx="1416414" cy="1416414"/>
          </a:xfrm>
          <a:prstGeom prst="ellipse">
            <a:avLst/>
          </a:prstGeom>
          <a:gradFill>
            <a:gsLst>
              <a:gs pos="0">
                <a:schemeClr val="accent2">
                  <a:alpha val="27000"/>
                </a:schemeClr>
              </a:gs>
              <a:gs pos="100000">
                <a:schemeClr val="accent2">
                  <a:alpha val="27000"/>
                  <a:lumMod val="40000"/>
                  <a:lumOff val="60000"/>
                </a:schemeClr>
              </a:gs>
            </a:gsLst>
            <a:lin ang="0"/>
          </a:gradFill>
        </p:spPr>
        <p:txBody>
          <a:bodyPr/>
          <a:p/>
        </p:txBody>
      </p:sp>
      <p:sp>
        <p:nvSpPr>
          <p:cNvPr name="AutoShape 12" id="12"/>
          <p:cNvSpPr/>
          <p:nvPr/>
        </p:nvSpPr>
        <p:spPr>
          <a:xfrm rot="0">
            <a:off x="3358185" y="0"/>
            <a:ext cx="522528" cy="1496375"/>
          </a:xfrm>
          <a:prstGeom prst="rect">
            <a:avLst/>
          </a:prstGeom>
          <a:gradFill>
            <a:gsLst>
              <a:gs pos="0">
                <a:schemeClr val="accent2">
                  <a:alpha val="62000"/>
                </a:schemeClr>
              </a:gs>
              <a:gs pos="100000">
                <a:schemeClr val="lt1">
                  <a:alpha val="62000"/>
                </a:schemeClr>
              </a:gs>
            </a:gsLst>
            <a:lin ang="16200000"/>
          </a:gradFill>
        </p:spPr>
        <p:txBody>
          <a:bodyPr/>
          <a:p/>
        </p:txBody>
      </p:sp>
      <p:sp>
        <p:nvSpPr>
          <p:cNvPr name="AutoShape 13" id="13"/>
          <p:cNvSpPr/>
          <p:nvPr/>
        </p:nvSpPr>
        <p:spPr>
          <a:xfrm rot="0">
            <a:off x="3358185" y="1235111"/>
            <a:ext cx="522528" cy="52252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7864600" y="4619275"/>
            <a:ext cx="415038" cy="415038"/>
          </a:xfrm>
          <a:prstGeom prst="ellipse">
            <a:avLst/>
          </a:prstGeom>
          <a:gradFill>
            <a:gsLst>
              <a:gs pos="0">
                <a:schemeClr val="accent2">
                  <a:alpha val="59000"/>
                </a:schemeClr>
              </a:gs>
              <a:gs pos="100000">
                <a:schemeClr val="accent2">
                  <a:alpha val="59000"/>
                  <a:lumMod val="40000"/>
                  <a:lumOff val="60000"/>
                </a:schemeClr>
              </a:gs>
            </a:gsLst>
            <a:lin ang="0"/>
          </a:gradFill>
        </p:spPr>
        <p:txBody>
          <a:bodyPr/>
          <a:p/>
        </p:txBody>
      </p:sp>
      <p:sp>
        <p:nvSpPr>
          <p:cNvPr name="AutoShape 15" id="15"/>
          <p:cNvSpPr/>
          <p:nvPr/>
        </p:nvSpPr>
        <p:spPr>
          <a:xfrm rot="0">
            <a:off x="8421544" y="-397096"/>
            <a:ext cx="1893471" cy="1893471"/>
          </a:xfrm>
          <a:prstGeom prst="ellipse">
            <a:avLst/>
          </a:prstGeom>
          <a:gradFill>
            <a:gsLst>
              <a:gs pos="0">
                <a:schemeClr val="accent2">
                  <a:alpha val="27000"/>
                </a:schemeClr>
              </a:gs>
              <a:gs pos="100000">
                <a:schemeClr val="accent2">
                  <a:alpha val="27000"/>
                  <a:lumMod val="40000"/>
                  <a:lumOff val="60000"/>
                </a:schemeClr>
              </a:gs>
            </a:gsLst>
            <a:lin ang="0"/>
          </a:gradFill>
        </p:spPr>
        <p:txBody>
          <a:body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a:stretch>
            <a:fillRect/>
          </a:stretch>
        </p:blipFill>
        <p:spPr>
          <a:xfrm rot="0">
            <a:off x="3848292" y="2055018"/>
            <a:ext cx="1743365" cy="1743365"/>
          </a:xfrm>
          <a:prstGeom prst="rect">
            <a:avLst/>
          </a:prstGeom>
        </p:spPr>
      </p:pic>
      <p:pic>
        <p:nvPicPr>
          <p:cNvPr name="Picture 3" id="3"/>
          <p:cNvPicPr>
            <a:picLocks noChangeAspect="true"/>
          </p:cNvPicPr>
          <p:nvPr/>
        </p:nvPicPr>
        <p:blipFill>
          <a:blip r:embed="rId4"/>
          <a:srcRect l="12500" r="12500"/>
          <a:stretch>
            <a:fillRect/>
          </a:stretch>
        </p:blipFill>
        <p:spPr>
          <a:xfrm rot="0">
            <a:off x="1123895" y="2055018"/>
            <a:ext cx="1743365" cy="1743365"/>
          </a:xfrm>
          <a:prstGeom prst="rect">
            <a:avLst/>
          </a:prstGeom>
        </p:spPr>
      </p:pic>
      <p:sp>
        <p:nvSpPr>
          <p:cNvPr name="TextBox 4" id="4"/>
          <p:cNvSpPr txBox="true"/>
          <p:nvPr/>
        </p:nvSpPr>
        <p:spPr>
          <a:xfrm rot="0">
            <a:off x="1304351" y="878973"/>
            <a:ext cx="1553903"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根据患者的具体情况，制定相应的随访计划。</a:t>
            </a:r>
          </a:p>
        </p:txBody>
      </p:sp>
      <p:pic>
        <p:nvPicPr>
          <p:cNvPr name="Picture 5" id="5"/>
          <p:cNvPicPr>
            <a:picLocks noChangeAspect="true"/>
          </p:cNvPicPr>
          <p:nvPr/>
        </p:nvPicPr>
        <p:blipFill>
          <a:blip r:embed="rId5"/>
          <a:srcRect/>
          <a:stretch>
            <a:fillRect/>
          </a:stretch>
        </p:blipFill>
        <p:spPr>
          <a:xfrm rot="0">
            <a:off x="6572690" y="2055018"/>
            <a:ext cx="1743365" cy="1743365"/>
          </a:xfrm>
          <a:prstGeom prst="rect">
            <a:avLst/>
          </a:prstGeom>
        </p:spPr>
      </p:pic>
      <p:sp>
        <p:nvSpPr>
          <p:cNvPr name="AutoShape 6" id="6"/>
          <p:cNvSpPr/>
          <p:nvPr/>
        </p:nvSpPr>
        <p:spPr>
          <a:xfrm rot="0">
            <a:off x="3848292" y="2049489"/>
            <a:ext cx="76200" cy="2962565"/>
          </a:xfrm>
          <a:prstGeom prst="roundRect">
            <a:avLst>
              <a:gd fmla="val 0" name="adj"/>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7" id="7"/>
          <p:cNvSpPr/>
          <p:nvPr/>
        </p:nvSpPr>
        <p:spPr>
          <a:xfrm rot="0">
            <a:off x="6557928" y="835818"/>
            <a:ext cx="76200" cy="2962565"/>
          </a:xfrm>
          <a:prstGeom prst="roundRect">
            <a:avLst>
              <a:gd fmla="val 0" name="adj"/>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1090083" y="835818"/>
            <a:ext cx="76200" cy="2962565"/>
          </a:xfrm>
          <a:prstGeom prst="roundRect">
            <a:avLst>
              <a:gd fmla="val 0" name="adj"/>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9" id="9"/>
          <p:cNvSpPr txBox="true"/>
          <p:nvPr/>
        </p:nvSpPr>
        <p:spPr>
          <a:xfrm rot="0">
            <a:off x="4037754" y="3977698"/>
            <a:ext cx="1553903"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随访内容：包括患者的生命体征、症状变化、检查结果等。</a:t>
            </a:r>
          </a:p>
        </p:txBody>
      </p:sp>
      <p:sp>
        <p:nvSpPr>
          <p:cNvPr name="TextBox 10" id="10"/>
          <p:cNvSpPr txBox="true"/>
          <p:nvPr/>
        </p:nvSpPr>
        <p:spPr>
          <a:xfrm rot="0">
            <a:off x="6756915" y="878973"/>
            <a:ext cx="1553903" cy="10057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随访时间：根据患者的病情和治疗方案，确定合适的随访时间间隔。</a:t>
            </a:r>
          </a:p>
        </p:txBody>
      </p:sp>
      <p:grpSp>
        <p:nvGrpSpPr>
          <p:cNvPr name="Group 11" id="11"/>
          <p:cNvGrpSpPr/>
          <p:nvPr/>
        </p:nvGrpSpPr>
        <p:grpSpPr>
          <a:xfrm>
            <a:off x="355440" y="270889"/>
            <a:ext cx="402793" cy="344077"/>
            <a:chOff x="355440" y="270889"/>
            <a:chExt cx="402793" cy="344077"/>
          </a:xfrm>
        </p:grpSpPr>
        <p:sp>
          <p:nvSpPr>
            <p:cNvPr name="AutoShape 12" id="12"/>
            <p:cNvSpPr/>
            <p:nvPr/>
          </p:nvSpPr>
          <p:spPr>
            <a:xfrm rot="0">
              <a:off x="355440" y="27319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449257" y="27088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538379" y="27223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624819" y="27923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706988" y="27600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355440" y="36520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449257" y="36290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538379" y="36424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624819" y="37124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706988" y="36802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355440" y="45721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449257" y="45491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538379" y="45625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624819" y="46325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706988" y="46003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355440" y="54922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449257" y="54692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538379" y="54826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624819" y="55527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1" id="31"/>
            <p:cNvSpPr/>
            <p:nvPr/>
          </p:nvSpPr>
          <p:spPr>
            <a:xfrm rot="0">
              <a:off x="706988" y="55204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32" id="32"/>
          <p:cNvSpPr txBox="true"/>
          <p:nvPr/>
        </p:nvSpPr>
        <p:spPr>
          <a:xfrm rot="0">
            <a:off x="952245" y="225787"/>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随访计划</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05</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临床诊疗指南的应用价值</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16688" r="16688"/>
          <a:stretch>
            <a:fillRect/>
          </a:stretch>
        </p:blipFill>
        <p:spPr>
          <a:xfrm rot="0">
            <a:off x="5541059" y="1218194"/>
            <a:ext cx="3510021" cy="3510022"/>
          </a:xfrm>
          <a:prstGeom prst="roundRect">
            <a:avLst/>
          </a:prstGeom>
        </p:spPr>
      </p:pic>
      <p:sp>
        <p:nvSpPr>
          <p:cNvPr name="Freeform 3" id="3"/>
          <p:cNvSpPr/>
          <p:nvPr/>
        </p:nvSpPr>
        <p:spPr>
          <a:xfrm rot="0">
            <a:off x="435218" y="1162794"/>
            <a:ext cx="1181062" cy="1073360"/>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gradFill>
            <a:gsLst>
              <a:gs pos="0">
                <a:schemeClr val="accent1">
                  <a:alpha val="100000"/>
                </a:schemeClr>
              </a:gs>
              <a:gs pos="100000">
                <a:schemeClr val="accent2">
                  <a:alpha val="100000"/>
                </a:schemeClr>
              </a:gs>
            </a:gsLst>
            <a:lin ang="11700000"/>
          </a:gradFill>
        </p:spPr>
        <p:txBody>
          <a:bodyPr/>
          <a:p/>
        </p:txBody>
      </p:sp>
      <p:sp>
        <p:nvSpPr>
          <p:cNvPr name="TextBox 4" id="4"/>
          <p:cNvSpPr txBox="true"/>
          <p:nvPr/>
        </p:nvSpPr>
        <p:spPr>
          <a:xfrm rot="0">
            <a:off x="591755" y="1070824"/>
            <a:ext cx="867989" cy="1262063"/>
          </a:xfrm>
          <a:prstGeom prst="rect">
            <a:avLst/>
          </a:prstGeom>
        </p:spPr>
        <p:txBody>
          <a:bodyPr anchor="t" rtlCol="false" lIns="95250" rIns="47625" tIns="95250" bIns="95250" anchorCtr="false" vert="horz" wrap="square">
            <a:spAutoFit/>
          </a:bodyPr>
          <a:lstStyle/>
          <a:p>
            <a:pPr algn="ctr">
              <a:lnSpc>
                <a:spcPct val="150000"/>
              </a:lnSpc>
            </a:pPr>
            <a:r>
              <a:rPr lang="en-US" b="true" sz="4500">
                <a:solidFill>
                  <a:srgbClr val="FFFFFF"/>
                </a:solidFill>
                <a:latin typeface="Microsoft Yahei"/>
                <a:ea typeface="Microsoft Yahei"/>
                <a:cs typeface="Microsoft Yahei"/>
              </a:rPr>
              <a:t>1</a:t>
            </a:r>
          </a:p>
        </p:txBody>
      </p:sp>
      <p:sp>
        <p:nvSpPr>
          <p:cNvPr name="AutoShape 5" id="5"/>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6" id="6"/>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7" id="7"/>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5" id="25"/>
          <p:cNvSpPr txBox="true"/>
          <p:nvPr/>
        </p:nvSpPr>
        <p:spPr>
          <a:xfrm rot="0">
            <a:off x="855345" y="73342"/>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提高医疗质量和安全性</a:t>
            </a:r>
          </a:p>
        </p:txBody>
      </p:sp>
      <p:sp>
        <p:nvSpPr>
          <p:cNvPr name="Freeform 26" id="26"/>
          <p:cNvSpPr/>
          <p:nvPr/>
        </p:nvSpPr>
        <p:spPr>
          <a:xfrm rot="0">
            <a:off x="421180" y="2504568"/>
            <a:ext cx="1181062" cy="1073360"/>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gradFill>
            <a:gsLst>
              <a:gs pos="0">
                <a:schemeClr val="accent1">
                  <a:alpha val="100000"/>
                </a:schemeClr>
              </a:gs>
              <a:gs pos="100000">
                <a:schemeClr val="accent2">
                  <a:alpha val="100000"/>
                </a:schemeClr>
              </a:gs>
            </a:gsLst>
            <a:lin ang="11700000"/>
          </a:gradFill>
        </p:spPr>
        <p:txBody>
          <a:bodyPr/>
          <a:p/>
        </p:txBody>
      </p:sp>
      <p:sp>
        <p:nvSpPr>
          <p:cNvPr name="TextBox 27" id="27"/>
          <p:cNvSpPr txBox="true"/>
          <p:nvPr/>
        </p:nvSpPr>
        <p:spPr>
          <a:xfrm rot="0">
            <a:off x="577717" y="2412598"/>
            <a:ext cx="867989" cy="1262063"/>
          </a:xfrm>
          <a:prstGeom prst="rect">
            <a:avLst/>
          </a:prstGeom>
        </p:spPr>
        <p:txBody>
          <a:bodyPr anchor="t" rtlCol="false" lIns="95250" rIns="47625" tIns="95250" bIns="95250" anchorCtr="false" vert="horz" wrap="square">
            <a:spAutoFit/>
          </a:bodyPr>
          <a:lstStyle/>
          <a:p>
            <a:pPr algn="ctr">
              <a:lnSpc>
                <a:spcPct val="150000"/>
              </a:lnSpc>
            </a:pPr>
            <a:r>
              <a:rPr lang="en-US" b="true" sz="4500">
                <a:solidFill>
                  <a:srgbClr val="FFFFFF"/>
                </a:solidFill>
                <a:latin typeface="Microsoft Yahei"/>
                <a:ea typeface="Microsoft Yahei"/>
                <a:cs typeface="Microsoft Yahei"/>
              </a:rPr>
              <a:t>2</a:t>
            </a:r>
          </a:p>
        </p:txBody>
      </p:sp>
      <p:sp>
        <p:nvSpPr>
          <p:cNvPr name="Freeform 28" id="28"/>
          <p:cNvSpPr/>
          <p:nvPr/>
        </p:nvSpPr>
        <p:spPr>
          <a:xfrm rot="0">
            <a:off x="449257" y="3893967"/>
            <a:ext cx="1181062" cy="1073360"/>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gradFill>
            <a:gsLst>
              <a:gs pos="0">
                <a:schemeClr val="accent1">
                  <a:alpha val="100000"/>
                </a:schemeClr>
              </a:gs>
              <a:gs pos="100000">
                <a:schemeClr val="accent2">
                  <a:alpha val="100000"/>
                </a:schemeClr>
              </a:gs>
            </a:gsLst>
            <a:lin ang="11700000"/>
          </a:gradFill>
        </p:spPr>
        <p:txBody>
          <a:bodyPr/>
          <a:p/>
        </p:txBody>
      </p:sp>
      <p:sp>
        <p:nvSpPr>
          <p:cNvPr name="TextBox 29" id="29"/>
          <p:cNvSpPr txBox="true"/>
          <p:nvPr/>
        </p:nvSpPr>
        <p:spPr>
          <a:xfrm rot="0">
            <a:off x="605794" y="3801997"/>
            <a:ext cx="867989" cy="1262063"/>
          </a:xfrm>
          <a:prstGeom prst="rect">
            <a:avLst/>
          </a:prstGeom>
        </p:spPr>
        <p:txBody>
          <a:bodyPr anchor="t" rtlCol="false" lIns="95250" rIns="47625" tIns="95250" bIns="95250" anchorCtr="false" vert="horz" wrap="square">
            <a:spAutoFit/>
          </a:bodyPr>
          <a:lstStyle/>
          <a:p>
            <a:pPr algn="ctr">
              <a:lnSpc>
                <a:spcPct val="150000"/>
              </a:lnSpc>
            </a:pPr>
            <a:r>
              <a:rPr lang="en-US" b="true" sz="4500">
                <a:solidFill>
                  <a:srgbClr val="FFFFFF"/>
                </a:solidFill>
                <a:latin typeface="Microsoft Yahei"/>
                <a:ea typeface="Microsoft Yahei"/>
                <a:cs typeface="Microsoft Yahei"/>
              </a:rPr>
              <a:t>3</a:t>
            </a:r>
          </a:p>
        </p:txBody>
      </p:sp>
      <p:sp>
        <p:nvSpPr>
          <p:cNvPr name="TextBox 30" id="30"/>
          <p:cNvSpPr txBox="true"/>
          <p:nvPr/>
        </p:nvSpPr>
        <p:spPr>
          <a:xfrm rot="0">
            <a:off x="1756668" y="1339967"/>
            <a:ext cx="3309142" cy="104775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临床诊疗指南为医生提供明确的诊断和治疗流程，确保医生在处理各种病症时能够遵循最佳实践，减少医疗错误和疏漏。</a:t>
            </a:r>
          </a:p>
        </p:txBody>
      </p:sp>
      <p:sp>
        <p:nvSpPr>
          <p:cNvPr name="TextBox 31" id="31"/>
          <p:cNvSpPr txBox="true"/>
          <p:nvPr/>
        </p:nvSpPr>
        <p:spPr>
          <a:xfrm rot="0">
            <a:off x="1756668" y="976963"/>
            <a:ext cx="3293793"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规范医疗行为</a:t>
            </a:r>
          </a:p>
        </p:txBody>
      </p:sp>
      <p:sp>
        <p:nvSpPr>
          <p:cNvPr name="TextBox 32" id="32"/>
          <p:cNvSpPr txBox="true"/>
          <p:nvPr/>
        </p:nvSpPr>
        <p:spPr>
          <a:xfrm rot="0">
            <a:off x="1756668" y="2631822"/>
            <a:ext cx="3309142" cy="104775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通过遵循临床诊疗指南，医生可以更好地预防和治疗并发症，降低患者恢复时间和住院时间。</a:t>
            </a:r>
          </a:p>
        </p:txBody>
      </p:sp>
      <p:sp>
        <p:nvSpPr>
          <p:cNvPr name="TextBox 33" id="33"/>
          <p:cNvSpPr txBox="true"/>
          <p:nvPr/>
        </p:nvSpPr>
        <p:spPr>
          <a:xfrm rot="0">
            <a:off x="1756668" y="2287868"/>
            <a:ext cx="3293793"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降低并发症风险</a:t>
            </a:r>
          </a:p>
        </p:txBody>
      </p:sp>
      <p:sp>
        <p:nvSpPr>
          <p:cNvPr name="TextBox 34" id="34"/>
          <p:cNvSpPr txBox="true"/>
          <p:nvPr/>
        </p:nvSpPr>
        <p:spPr>
          <a:xfrm rot="0">
            <a:off x="1756668" y="4011395"/>
            <a:ext cx="3309142" cy="104775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通过遵循临床诊疗指南，医生可以确保患者得到及时、准确的治疗，避免因治疗不当或延误而导致的严重后果。</a:t>
            </a:r>
          </a:p>
        </p:txBody>
      </p:sp>
      <p:sp>
        <p:nvSpPr>
          <p:cNvPr name="TextBox 35" id="35"/>
          <p:cNvSpPr txBox="true"/>
          <p:nvPr/>
        </p:nvSpPr>
        <p:spPr>
          <a:xfrm rot="0">
            <a:off x="1756668" y="3667441"/>
            <a:ext cx="3293793"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增强患者安全性</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585609" y="1030568"/>
            <a:ext cx="3989384" cy="3989384"/>
          </a:xfrm>
          <a:prstGeom prst="ellipse">
            <a:avLst/>
          </a:prstGeom>
          <a:gradFill>
            <a:gsLst>
              <a:gs pos="0">
                <a:schemeClr val="accent2">
                  <a:alpha val="100000"/>
                </a:schemeClr>
              </a:gs>
              <a:gs pos="100000">
                <a:schemeClr val="accent1">
                  <a:alpha val="100000"/>
                </a:schemeClr>
              </a:gs>
            </a:gsLst>
            <a:lin ang="0"/>
          </a:gradFill>
        </p:spPr>
        <p:txBody>
          <a:bodyPr/>
          <a:p/>
        </p:txBody>
      </p:sp>
      <p:pic>
        <p:nvPicPr>
          <p:cNvPr name="Picture 3" id="3"/>
          <p:cNvPicPr>
            <a:picLocks noChangeAspect="true"/>
          </p:cNvPicPr>
          <p:nvPr/>
        </p:nvPicPr>
        <p:blipFill>
          <a:blip r:embed="rId3">
            <a:alphaModFix amt="100000"/>
          </a:blip>
          <a:srcRect l="16675" r="16675"/>
          <a:stretch>
            <a:fillRect/>
          </a:stretch>
        </p:blipFill>
        <p:spPr>
          <a:xfrm rot="0">
            <a:off x="-378398" y="1237779"/>
            <a:ext cx="3574962" cy="3574962"/>
          </a:xfrm>
          <a:prstGeom prst="ellipse">
            <a:avLst/>
          </a:prstGeom>
        </p:spPr>
      </p:pic>
      <p:sp>
        <p:nvSpPr>
          <p:cNvPr name="AutoShape 4" id="4"/>
          <p:cNvSpPr/>
          <p:nvPr/>
        </p:nvSpPr>
        <p:spPr>
          <a:xfrm rot="0">
            <a:off x="3856181" y="3981220"/>
            <a:ext cx="776374" cy="776374"/>
          </a:xfrm>
          <a:prstGeom prst="ellipse">
            <a:avLst/>
          </a:prstGeom>
          <a:gradFill>
            <a:gsLst>
              <a:gs pos="0">
                <a:schemeClr val="accent1">
                  <a:alpha val="100000"/>
                </a:schemeClr>
              </a:gs>
              <a:gs pos="100000">
                <a:schemeClr val="accent2">
                  <a:alpha val="100000"/>
                </a:schemeClr>
              </a:gs>
            </a:gsLst>
            <a:lin ang="5400000"/>
          </a:gradFill>
        </p:spPr>
        <p:txBody>
          <a:bodyPr/>
          <a:p/>
        </p:txBody>
      </p:sp>
      <p:sp>
        <p:nvSpPr>
          <p:cNvPr name="TextBox 5" id="5"/>
          <p:cNvSpPr txBox="true"/>
          <p:nvPr/>
        </p:nvSpPr>
        <p:spPr>
          <a:xfrm rot="0">
            <a:off x="3867599" y="4102707"/>
            <a:ext cx="753539" cy="533400"/>
          </a:xfrm>
          <a:prstGeom prst="rect">
            <a:avLst/>
          </a:prstGeom>
        </p:spPr>
        <p:txBody>
          <a:bodyPr anchor="t" rtlCol="false" lIns="95250" rIns="47625" tIns="95250" bIns="95250" anchorCtr="false" vert="horz" wrap="square">
            <a:spAutoFit/>
          </a:bodyPr>
          <a:lstStyle/>
          <a:p>
            <a:pPr algn="ctr">
              <a:lnSpc>
                <a:spcPct val="120000"/>
              </a:lnSpc>
            </a:pPr>
            <a:r>
              <a:rPr lang="en-US" b="true" sz="1800">
                <a:solidFill>
                  <a:srgbClr val="FFFFFF"/>
                </a:solidFill>
                <a:latin typeface="Microsoft Yahei"/>
                <a:ea typeface="Microsoft Yahei"/>
                <a:cs typeface="Microsoft Yahei"/>
              </a:rPr>
              <a:t>03</a:t>
            </a:r>
          </a:p>
        </p:txBody>
      </p:sp>
      <p:sp>
        <p:nvSpPr>
          <p:cNvPr name="TextBox 6" id="6"/>
          <p:cNvSpPr txBox="true"/>
          <p:nvPr/>
        </p:nvSpPr>
        <p:spPr>
          <a:xfrm rot="0">
            <a:off x="4745759" y="3790265"/>
            <a:ext cx="4439984"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促进医生专业发展</a:t>
            </a:r>
          </a:p>
        </p:txBody>
      </p:sp>
      <p:sp>
        <p:nvSpPr>
          <p:cNvPr name="TextBox 7" id="7"/>
          <p:cNvSpPr txBox="true"/>
          <p:nvPr/>
        </p:nvSpPr>
        <p:spPr>
          <a:xfrm rot="0">
            <a:off x="4745759" y="4172662"/>
            <a:ext cx="4286138" cy="76200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通过学习和应用临床诊疗指南，医生可以不断提高自身的医学知识和技能，提高专业素养和竞争力。</a:t>
            </a:r>
          </a:p>
        </p:txBody>
      </p:sp>
      <p:sp>
        <p:nvSpPr>
          <p:cNvPr name="AutoShape 8" id="8"/>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7" id="27"/>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8" id="28"/>
          <p:cNvSpPr txBox="true"/>
          <p:nvPr/>
        </p:nvSpPr>
        <p:spPr>
          <a:xfrm rot="0">
            <a:off x="855345" y="73342"/>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提高医生的诊断和治疗水平</a:t>
            </a:r>
          </a:p>
        </p:txBody>
      </p:sp>
      <p:sp>
        <p:nvSpPr>
          <p:cNvPr name="AutoShape 29" id="29"/>
          <p:cNvSpPr/>
          <p:nvPr/>
        </p:nvSpPr>
        <p:spPr>
          <a:xfrm rot="0">
            <a:off x="3856181" y="1421548"/>
            <a:ext cx="776374" cy="776374"/>
          </a:xfrm>
          <a:prstGeom prst="ellipse">
            <a:avLst/>
          </a:prstGeom>
          <a:gradFill>
            <a:gsLst>
              <a:gs pos="0">
                <a:schemeClr val="accent1">
                  <a:alpha val="100000"/>
                </a:schemeClr>
              </a:gs>
              <a:gs pos="100000">
                <a:schemeClr val="accent2">
                  <a:alpha val="100000"/>
                </a:schemeClr>
              </a:gs>
            </a:gsLst>
            <a:lin ang="5400000"/>
          </a:gradFill>
        </p:spPr>
        <p:txBody>
          <a:bodyPr/>
          <a:p/>
        </p:txBody>
      </p:sp>
      <p:sp>
        <p:nvSpPr>
          <p:cNvPr name="TextBox 30" id="30"/>
          <p:cNvSpPr txBox="true"/>
          <p:nvPr/>
        </p:nvSpPr>
        <p:spPr>
          <a:xfrm rot="0">
            <a:off x="3867599" y="1543035"/>
            <a:ext cx="753539" cy="533400"/>
          </a:xfrm>
          <a:prstGeom prst="rect">
            <a:avLst/>
          </a:prstGeom>
        </p:spPr>
        <p:txBody>
          <a:bodyPr anchor="t" rtlCol="false" lIns="95250" rIns="47625" tIns="95250" bIns="95250" anchorCtr="false" vert="horz" wrap="square">
            <a:spAutoFit/>
          </a:bodyPr>
          <a:lstStyle/>
          <a:p>
            <a:pPr algn="ctr">
              <a:lnSpc>
                <a:spcPct val="120000"/>
              </a:lnSpc>
            </a:pPr>
            <a:r>
              <a:rPr lang="en-US" b="true" sz="1800">
                <a:solidFill>
                  <a:srgbClr val="FFFFFF"/>
                </a:solidFill>
                <a:latin typeface="Microsoft Yahei"/>
                <a:ea typeface="Microsoft Yahei"/>
                <a:cs typeface="Microsoft Yahei"/>
              </a:rPr>
              <a:t>01</a:t>
            </a:r>
          </a:p>
        </p:txBody>
      </p:sp>
      <p:sp>
        <p:nvSpPr>
          <p:cNvPr name="TextBox 31" id="31"/>
          <p:cNvSpPr txBox="true"/>
          <p:nvPr/>
        </p:nvSpPr>
        <p:spPr>
          <a:xfrm rot="0">
            <a:off x="4745759" y="1202018"/>
            <a:ext cx="4439984"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提高诊断准确性</a:t>
            </a:r>
          </a:p>
        </p:txBody>
      </p:sp>
      <p:sp>
        <p:nvSpPr>
          <p:cNvPr name="TextBox 32" id="32"/>
          <p:cNvSpPr txBox="true"/>
          <p:nvPr/>
        </p:nvSpPr>
        <p:spPr>
          <a:xfrm rot="0">
            <a:off x="4745759" y="1565365"/>
            <a:ext cx="4286138" cy="76200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临床诊疗指南基于最新的医学研究和专家共识，为医生提供可靠的诊断依据和方法，减少误诊和漏诊的情况。</a:t>
            </a:r>
          </a:p>
        </p:txBody>
      </p:sp>
      <p:sp>
        <p:nvSpPr>
          <p:cNvPr name="AutoShape 33" id="33"/>
          <p:cNvSpPr/>
          <p:nvPr/>
        </p:nvSpPr>
        <p:spPr>
          <a:xfrm rot="0">
            <a:off x="3856181" y="2701384"/>
            <a:ext cx="776374" cy="776374"/>
          </a:xfrm>
          <a:prstGeom prst="ellipse">
            <a:avLst/>
          </a:prstGeom>
          <a:gradFill>
            <a:gsLst>
              <a:gs pos="0">
                <a:schemeClr val="accent1">
                  <a:alpha val="100000"/>
                </a:schemeClr>
              </a:gs>
              <a:gs pos="100000">
                <a:schemeClr val="accent2">
                  <a:alpha val="100000"/>
                </a:schemeClr>
              </a:gs>
            </a:gsLst>
            <a:lin ang="5400000"/>
          </a:gradFill>
        </p:spPr>
        <p:txBody>
          <a:bodyPr/>
          <a:p/>
        </p:txBody>
      </p:sp>
      <p:sp>
        <p:nvSpPr>
          <p:cNvPr name="TextBox 34" id="34"/>
          <p:cNvSpPr txBox="true"/>
          <p:nvPr/>
        </p:nvSpPr>
        <p:spPr>
          <a:xfrm rot="0">
            <a:off x="3867599" y="2822871"/>
            <a:ext cx="753539" cy="533400"/>
          </a:xfrm>
          <a:prstGeom prst="rect">
            <a:avLst/>
          </a:prstGeom>
        </p:spPr>
        <p:txBody>
          <a:bodyPr anchor="t" rtlCol="false" lIns="95250" rIns="47625" tIns="95250" bIns="95250" anchorCtr="false" vert="horz" wrap="square">
            <a:spAutoFit/>
          </a:bodyPr>
          <a:lstStyle/>
          <a:p>
            <a:pPr algn="ctr">
              <a:lnSpc>
                <a:spcPct val="120000"/>
              </a:lnSpc>
            </a:pPr>
            <a:r>
              <a:rPr lang="en-US" b="true" sz="1800">
                <a:solidFill>
                  <a:srgbClr val="FFFFFF"/>
                </a:solidFill>
                <a:latin typeface="Microsoft Yahei"/>
                <a:ea typeface="Microsoft Yahei"/>
                <a:cs typeface="Microsoft Yahei"/>
              </a:rPr>
              <a:t>02</a:t>
            </a:r>
          </a:p>
        </p:txBody>
      </p:sp>
      <p:sp>
        <p:nvSpPr>
          <p:cNvPr name="TextBox 35" id="35"/>
          <p:cNvSpPr txBox="true"/>
          <p:nvPr/>
        </p:nvSpPr>
        <p:spPr>
          <a:xfrm rot="0">
            <a:off x="4745759" y="2491379"/>
            <a:ext cx="4439984" cy="571500"/>
          </a:xfrm>
          <a:prstGeom prst="rect">
            <a:avLst/>
          </a:prstGeom>
        </p:spPr>
        <p:txBody>
          <a:bodyPr anchor="t" rtlCol="false" lIns="95250" rIns="47625" tIns="95250" bIns="95250" anchorCtr="false" vert="horz" wrap="square">
            <a:spAutoFit/>
          </a:bodyPr>
          <a:lstStyle/>
          <a:p>
            <a:pPr>
              <a:lnSpc>
                <a:spcPct val="150000"/>
              </a:lnSpc>
            </a:pPr>
            <a:r>
              <a:rPr lang="en-US" b="true" sz="1599">
                <a:solidFill>
                  <a:schemeClr val="accent1"/>
                </a:solidFill>
                <a:latin typeface="Microsoft Yahei"/>
                <a:ea typeface="Microsoft Yahei"/>
                <a:cs typeface="Microsoft Yahei"/>
              </a:rPr>
              <a:t>优化治疗方案</a:t>
            </a:r>
          </a:p>
        </p:txBody>
      </p:sp>
      <p:sp>
        <p:nvSpPr>
          <p:cNvPr name="TextBox 36" id="36"/>
          <p:cNvSpPr txBox="true"/>
          <p:nvPr/>
        </p:nvSpPr>
        <p:spPr>
          <a:xfrm rot="0">
            <a:off x="4745759" y="2864250"/>
            <a:ext cx="4286138" cy="762000"/>
          </a:xfrm>
          <a:prstGeom prst="rect">
            <a:avLst/>
          </a:prstGeom>
        </p:spPr>
        <p:txBody>
          <a:bodyPr anchor="t" rtlCol="false" lIns="95250" rIns="47625" tIns="95250" bIns="95250" anchorCtr="false" vert="horz" wrap="square">
            <a:spAutoFit/>
          </a:bodyPr>
          <a:lstStyle/>
          <a:p>
            <a:pPr>
              <a:lnSpc>
                <a:spcPct val="150000"/>
              </a:lnSpc>
            </a:pPr>
            <a:r>
              <a:rPr lang="en-US" sz="1200">
                <a:solidFill>
                  <a:schemeClr val="dk1"/>
                </a:solidFill>
                <a:latin typeface="Microsoft Yahei"/>
                <a:ea typeface="Microsoft Yahei"/>
                <a:cs typeface="Microsoft Yahei"/>
              </a:rPr>
              <a:t>临床诊疗指南为医生提供标准化的治疗方案，确保患者能够得到最佳的治疗效果，提高治疗效果和康复机率。</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5000" r="25000"/>
          <a:stretch>
            <a:fillRect/>
          </a:stretch>
        </p:blipFill>
        <p:spPr>
          <a:xfrm rot="0">
            <a:off x="550881" y="983385"/>
            <a:ext cx="4016008" cy="4016008"/>
          </a:xfrm>
          <a:prstGeom prst="roundRect">
            <a:avLst/>
          </a:prstGeom>
        </p:spPr>
      </p:pic>
      <p:sp>
        <p:nvSpPr>
          <p:cNvPr name="TextBox 3" id="3"/>
          <p:cNvSpPr txBox="true"/>
          <p:nvPr/>
        </p:nvSpPr>
        <p:spPr>
          <a:xfrm rot="0">
            <a:off x="5017551" y="1503787"/>
            <a:ext cx="3956567" cy="7771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临床诊疗指南的制定和更新需要基于最新的医学研究成果和专家共识，这有助于推动医学研究的进展和创新。</a:t>
            </a:r>
          </a:p>
        </p:txBody>
      </p:sp>
      <p:sp>
        <p:nvSpPr>
          <p:cNvPr name="TextBox 4" id="4"/>
          <p:cNvSpPr txBox="true"/>
          <p:nvPr/>
        </p:nvSpPr>
        <p:spPr>
          <a:xfrm rot="0">
            <a:off x="5017551" y="1202857"/>
            <a:ext cx="3257428" cy="286941"/>
          </a:xfrm>
          <a:prstGeom prst="rect">
            <a:avLst/>
          </a:prstGeom>
        </p:spPr>
        <p:txBody>
          <a:bodyPr anchor="t" rtlCol="false" lIns="91440" rIns="91440" tIns="45720" bIns="45720" anchorCtr="false" vert="horz" wrap="square">
            <a:spAutoFit/>
          </a:bodyPr>
          <a:lstStyle/>
          <a:p>
            <a:pPr>
              <a:lnSpc>
                <a:spcPct val="77000"/>
              </a:lnSpc>
            </a:pPr>
            <a:r>
              <a:rPr lang="en-US" b="true" sz="1599">
                <a:solidFill>
                  <a:schemeClr val="accent1"/>
                </a:solidFill>
                <a:latin typeface="Microsoft Yahei"/>
                <a:ea typeface="Microsoft Yahei"/>
                <a:cs typeface="Microsoft Yahei"/>
              </a:rPr>
              <a:t>促进医学研究</a:t>
            </a:r>
          </a:p>
        </p:txBody>
      </p:sp>
      <p:sp>
        <p:nvSpPr>
          <p:cNvPr name="TextBox 5" id="5"/>
          <p:cNvSpPr txBox="true"/>
          <p:nvPr/>
        </p:nvSpPr>
        <p:spPr>
          <a:xfrm rot="0">
            <a:off x="5017551" y="2765588"/>
            <a:ext cx="3956567" cy="7771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通过对临床诊疗指南的应用和评估，医生可以发现医疗服务中的不足和问题，及时采取改进措施，提高医疗服务质量。</a:t>
            </a:r>
          </a:p>
        </p:txBody>
      </p:sp>
      <p:sp>
        <p:nvSpPr>
          <p:cNvPr name="TextBox 6" id="6"/>
          <p:cNvSpPr txBox="true"/>
          <p:nvPr/>
        </p:nvSpPr>
        <p:spPr>
          <a:xfrm rot="0">
            <a:off x="5017551" y="2493233"/>
            <a:ext cx="3257428" cy="286941"/>
          </a:xfrm>
          <a:prstGeom prst="rect">
            <a:avLst/>
          </a:prstGeom>
        </p:spPr>
        <p:txBody>
          <a:bodyPr anchor="t" rtlCol="false" lIns="91440" rIns="91440" tIns="45720" bIns="45720" anchorCtr="false" vert="horz" wrap="square">
            <a:spAutoFit/>
          </a:bodyPr>
          <a:lstStyle/>
          <a:p>
            <a:pPr>
              <a:lnSpc>
                <a:spcPct val="77000"/>
              </a:lnSpc>
            </a:pPr>
            <a:r>
              <a:rPr lang="en-US" b="true" sz="1599">
                <a:solidFill>
                  <a:schemeClr val="accent1"/>
                </a:solidFill>
                <a:latin typeface="Microsoft Yahei"/>
                <a:ea typeface="Microsoft Yahei"/>
                <a:cs typeface="Microsoft Yahei"/>
              </a:rPr>
              <a:t>改进医疗服务</a:t>
            </a:r>
          </a:p>
        </p:txBody>
      </p:sp>
      <p:sp>
        <p:nvSpPr>
          <p:cNvPr name="TextBox 7" id="7"/>
          <p:cNvSpPr txBox="true"/>
          <p:nvPr/>
        </p:nvSpPr>
        <p:spPr>
          <a:xfrm rot="0">
            <a:off x="5017551" y="4073435"/>
            <a:ext cx="3956567" cy="7771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临床诊疗指南可以作为医学教育和培训的教材，帮助医学生、实习生和基层医生了解和学习最新的医学知识和技术。</a:t>
            </a:r>
          </a:p>
        </p:txBody>
      </p:sp>
      <p:sp>
        <p:nvSpPr>
          <p:cNvPr name="TextBox 8" id="8"/>
          <p:cNvSpPr txBox="true"/>
          <p:nvPr/>
        </p:nvSpPr>
        <p:spPr>
          <a:xfrm rot="0">
            <a:off x="5017551" y="3768404"/>
            <a:ext cx="3257428" cy="286941"/>
          </a:xfrm>
          <a:prstGeom prst="rect">
            <a:avLst/>
          </a:prstGeom>
        </p:spPr>
        <p:txBody>
          <a:bodyPr anchor="t" rtlCol="false" lIns="91440" rIns="91440" tIns="45720" bIns="45720" anchorCtr="false" vert="horz" wrap="square">
            <a:spAutoFit/>
          </a:bodyPr>
          <a:lstStyle/>
          <a:p>
            <a:pPr>
              <a:lnSpc>
                <a:spcPct val="77000"/>
              </a:lnSpc>
            </a:pPr>
            <a:r>
              <a:rPr lang="en-US" b="true" sz="1599">
                <a:solidFill>
                  <a:schemeClr val="accent1"/>
                </a:solidFill>
                <a:latin typeface="Microsoft Yahei"/>
                <a:ea typeface="Microsoft Yahei"/>
                <a:cs typeface="Microsoft Yahei"/>
              </a:rPr>
              <a:t>提供教育素材</a:t>
            </a:r>
          </a:p>
        </p:txBody>
      </p:sp>
      <p:sp>
        <p:nvSpPr>
          <p:cNvPr name="TextBox 9" id="9"/>
          <p:cNvSpPr txBox="true"/>
          <p:nvPr/>
        </p:nvSpPr>
        <p:spPr>
          <a:xfrm rot="0">
            <a:off x="892964" y="182587"/>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推动医学研究和教育</a:t>
            </a:r>
          </a:p>
        </p:txBody>
      </p:sp>
      <p:grpSp>
        <p:nvGrpSpPr>
          <p:cNvPr name="Group 10" id="10"/>
          <p:cNvGrpSpPr/>
          <p:nvPr/>
        </p:nvGrpSpPr>
        <p:grpSpPr>
          <a:xfrm>
            <a:off x="355440" y="227689"/>
            <a:ext cx="402793" cy="344077"/>
            <a:chOff x="355440" y="227689"/>
            <a:chExt cx="402793" cy="344077"/>
          </a:xfrm>
        </p:grpSpPr>
        <p:sp>
          <p:nvSpPr>
            <p:cNvPr name="AutoShape 11" id="11"/>
            <p:cNvSpPr/>
            <p:nvPr/>
          </p:nvSpPr>
          <p:spPr>
            <a:xfrm rot="0">
              <a:off x="355440" y="22999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449257" y="22768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538379" y="22903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624819" y="23603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706988" y="23280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355440" y="32200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449257" y="31970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538379" y="32104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624819" y="32804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706988" y="32482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355440" y="41401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449257" y="41171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538379" y="41305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624819" y="42006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706988" y="41683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355440" y="50602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449257" y="50372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538379" y="50506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624819" y="51207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706988" y="50884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06</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临床诊疗指南的未来发展趋势</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596741" y="1272077"/>
            <a:ext cx="180091" cy="18009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3" id="3"/>
          <p:cNvSpPr txBox="true"/>
          <p:nvPr/>
        </p:nvSpPr>
        <p:spPr>
          <a:xfrm rot="0">
            <a:off x="776832" y="1584810"/>
            <a:ext cx="3433502" cy="5485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通过深度学习和自然语言处理等技术，自动解析病历、诊断疾病，为医生提供精准的诊疗建议。</a:t>
            </a:r>
          </a:p>
        </p:txBody>
      </p:sp>
      <p:sp>
        <p:nvSpPr>
          <p:cNvPr name="TextBox 4" id="4"/>
          <p:cNvSpPr txBox="true"/>
          <p:nvPr/>
        </p:nvSpPr>
        <p:spPr>
          <a:xfrm rot="0">
            <a:off x="776832" y="1179287"/>
            <a:ext cx="3245795"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智能化诊疗决策</a:t>
            </a:r>
          </a:p>
        </p:txBody>
      </p:sp>
      <p:pic>
        <p:nvPicPr>
          <p:cNvPr name="Picture 5" id="5"/>
          <p:cNvPicPr>
            <a:picLocks noChangeAspect="true"/>
          </p:cNvPicPr>
          <p:nvPr/>
        </p:nvPicPr>
        <p:blipFill>
          <a:blip r:embed="rId3"/>
          <a:srcRect/>
          <a:stretch>
            <a:fillRect/>
          </a:stretch>
        </p:blipFill>
        <p:spPr>
          <a:xfrm rot="0">
            <a:off x="4762500" y="901549"/>
            <a:ext cx="4058190" cy="4058190"/>
          </a:xfrm>
          <a:prstGeom prst="ellipse">
            <a:avLst/>
          </a:prstGeom>
        </p:spPr>
      </p:pic>
      <p:sp>
        <p:nvSpPr>
          <p:cNvPr name="TextBox 6" id="6"/>
          <p:cNvSpPr txBox="true"/>
          <p:nvPr/>
        </p:nvSpPr>
        <p:spPr>
          <a:xfrm rot="0">
            <a:off x="776832" y="2842110"/>
            <a:ext cx="3433502" cy="5485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基于患者个体特征和历史数据，为患者提供个性化的诊疗方案，提高治疗效果和患者满意度。</a:t>
            </a:r>
          </a:p>
        </p:txBody>
      </p:sp>
      <p:sp>
        <p:nvSpPr>
          <p:cNvPr name="TextBox 7" id="7"/>
          <p:cNvSpPr txBox="true"/>
          <p:nvPr/>
        </p:nvSpPr>
        <p:spPr>
          <a:xfrm rot="0">
            <a:off x="776832" y="2436587"/>
            <a:ext cx="3245795"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个性化治疗方案</a:t>
            </a:r>
          </a:p>
        </p:txBody>
      </p:sp>
      <p:sp>
        <p:nvSpPr>
          <p:cNvPr name="TextBox 8" id="8"/>
          <p:cNvSpPr txBox="true"/>
          <p:nvPr/>
        </p:nvSpPr>
        <p:spPr>
          <a:xfrm rot="0">
            <a:off x="776832" y="4120577"/>
            <a:ext cx="3433502" cy="548580"/>
          </a:xfrm>
          <a:prstGeom prst="rect">
            <a:avLst/>
          </a:prstGeom>
        </p:spPr>
        <p:txBody>
          <a:bodyPr anchor="t" rtlCol="false" lIns="91440" rIns="91440" tIns="45720" bIns="45720" anchorCtr="false" vert="horz" wrap="square">
            <a:spAutoFit/>
          </a:bodyPr>
          <a:lstStyle/>
          <a:p>
            <a:pPr algn="just">
              <a:lnSpc>
                <a:spcPct val="120000"/>
              </a:lnSpc>
            </a:pPr>
            <a:r>
              <a:rPr lang="en-US" sz="1200">
                <a:solidFill>
                  <a:schemeClr val="dk1"/>
                </a:solidFill>
                <a:latin typeface="Microsoft Yahei"/>
                <a:ea typeface="Microsoft Yahei"/>
                <a:cs typeface="Microsoft Yahei"/>
              </a:rPr>
              <a:t>通过数据分析和预警模型，实时监测患者的病情变化，预测疾病发展趋势，及时调整治疗方案。</a:t>
            </a:r>
          </a:p>
        </p:txBody>
      </p:sp>
      <p:sp>
        <p:nvSpPr>
          <p:cNvPr name="TextBox 9" id="9"/>
          <p:cNvSpPr txBox="true"/>
          <p:nvPr/>
        </p:nvSpPr>
        <p:spPr>
          <a:xfrm rot="0">
            <a:off x="776832" y="3715053"/>
            <a:ext cx="3245795" cy="365671"/>
          </a:xfrm>
          <a:prstGeom prst="rect">
            <a:avLst/>
          </a:prstGeom>
        </p:spPr>
        <p:txBody>
          <a:bodyPr anchor="t" rtlCol="false" lIns="91440" rIns="91440" tIns="45720" bIns="45720" anchorCtr="false" vert="horz" wrap="square">
            <a:spAutoFit/>
          </a:bodyPr>
          <a:lstStyle/>
          <a:p>
            <a:pPr>
              <a:lnSpc>
                <a:spcPct val="96000"/>
              </a:lnSpc>
            </a:pPr>
            <a:r>
              <a:rPr lang="en-US" b="true" sz="1800">
                <a:solidFill>
                  <a:schemeClr val="dk1"/>
                </a:solidFill>
                <a:latin typeface="Microsoft Yahei"/>
                <a:ea typeface="Microsoft Yahei"/>
                <a:cs typeface="Microsoft Yahei"/>
              </a:rPr>
              <a:t>实时监测与预测</a:t>
            </a:r>
          </a:p>
        </p:txBody>
      </p:sp>
      <p:grpSp>
        <p:nvGrpSpPr>
          <p:cNvPr name="Group 10" id="10"/>
          <p:cNvGrpSpPr/>
          <p:nvPr/>
        </p:nvGrpSpPr>
        <p:grpSpPr>
          <a:xfrm>
            <a:off x="355440" y="223264"/>
            <a:ext cx="402793" cy="344077"/>
            <a:chOff x="355440" y="223264"/>
            <a:chExt cx="402793" cy="344077"/>
          </a:xfrm>
        </p:grpSpPr>
        <p:sp>
          <p:nvSpPr>
            <p:cNvPr name="AutoShape 11" id="11"/>
            <p:cNvSpPr/>
            <p:nvPr/>
          </p:nvSpPr>
          <p:spPr>
            <a:xfrm rot="0">
              <a:off x="355440" y="22556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449257" y="22326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538379" y="22460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624819" y="23161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706988" y="22838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355440" y="317579"/>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449257" y="315275"/>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538379" y="316616"/>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624819" y="32362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706988" y="320395"/>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355440" y="409590"/>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449257" y="407285"/>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538379" y="408626"/>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624819" y="415634"/>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706988" y="412405"/>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6" id="26"/>
            <p:cNvSpPr/>
            <p:nvPr/>
          </p:nvSpPr>
          <p:spPr>
            <a:xfrm rot="0">
              <a:off x="355440" y="501601"/>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7" id="27"/>
            <p:cNvSpPr/>
            <p:nvPr/>
          </p:nvSpPr>
          <p:spPr>
            <a:xfrm rot="0">
              <a:off x="449257" y="499296"/>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8" id="28"/>
            <p:cNvSpPr/>
            <p:nvPr/>
          </p:nvSpPr>
          <p:spPr>
            <a:xfrm rot="0">
              <a:off x="538379" y="500637"/>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9" id="29"/>
            <p:cNvSpPr/>
            <p:nvPr/>
          </p:nvSpPr>
          <p:spPr>
            <a:xfrm rot="0">
              <a:off x="624819" y="507645"/>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30" id="30"/>
            <p:cNvSpPr/>
            <p:nvPr/>
          </p:nvSpPr>
          <p:spPr>
            <a:xfrm rot="0">
              <a:off x="706988" y="504416"/>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31" id="31"/>
          <p:cNvSpPr txBox="true"/>
          <p:nvPr/>
        </p:nvSpPr>
        <p:spPr>
          <a:xfrm rot="0">
            <a:off x="952245" y="178162"/>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基于大数据和人工智能的临床诊疗指南</a:t>
            </a:r>
          </a:p>
        </p:txBody>
      </p:sp>
      <p:sp>
        <p:nvSpPr>
          <p:cNvPr name="AutoShape 32" id="32"/>
          <p:cNvSpPr/>
          <p:nvPr/>
        </p:nvSpPr>
        <p:spPr>
          <a:xfrm rot="0">
            <a:off x="596741" y="2529377"/>
            <a:ext cx="180091" cy="18009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3" id="33"/>
          <p:cNvSpPr/>
          <p:nvPr/>
        </p:nvSpPr>
        <p:spPr>
          <a:xfrm rot="0">
            <a:off x="596741" y="3807843"/>
            <a:ext cx="180091" cy="18009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grpSp>
        <p:nvGrpSpPr>
          <p:cNvPr name="Group 2" id="2"/>
          <p:cNvGrpSpPr/>
          <p:nvPr/>
        </p:nvGrpSpPr>
        <p:grpSpPr>
          <a:xfrm>
            <a:off x="355440" y="175639"/>
            <a:ext cx="402793" cy="344077"/>
            <a:chOff x="355440" y="175639"/>
            <a:chExt cx="402793" cy="344077"/>
          </a:xfrm>
        </p:grpSpPr>
        <p:sp>
          <p:nvSpPr>
            <p:cNvPr name="AutoShape 3" id="3"/>
            <p:cNvSpPr/>
            <p:nvPr/>
          </p:nvSpPr>
          <p:spPr>
            <a:xfrm rot="0">
              <a:off x="355440" y="17794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4" id="4"/>
            <p:cNvSpPr/>
            <p:nvPr/>
          </p:nvSpPr>
          <p:spPr>
            <a:xfrm rot="0">
              <a:off x="449257" y="17563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5" id="5"/>
            <p:cNvSpPr/>
            <p:nvPr/>
          </p:nvSpPr>
          <p:spPr>
            <a:xfrm rot="0">
              <a:off x="538379" y="17698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6" id="6"/>
            <p:cNvSpPr/>
            <p:nvPr/>
          </p:nvSpPr>
          <p:spPr>
            <a:xfrm rot="0">
              <a:off x="624819" y="18398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7" id="7"/>
            <p:cNvSpPr/>
            <p:nvPr/>
          </p:nvSpPr>
          <p:spPr>
            <a:xfrm rot="0">
              <a:off x="706988" y="18075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355440" y="26995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449257" y="26765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538379" y="26899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624819" y="27599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706988" y="27277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355440" y="36196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449257" y="35966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538379" y="36100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624819" y="36800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706988" y="36478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355440" y="45397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449257" y="45167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538379" y="45301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624819" y="46002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706988" y="45679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3" id="23"/>
          <p:cNvSpPr txBox="true"/>
          <p:nvPr/>
        </p:nvSpPr>
        <p:spPr>
          <a:xfrm rot="0">
            <a:off x="952245" y="130537"/>
            <a:ext cx="8572755"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基于基因组学的临床诊疗指南</a:t>
            </a:r>
          </a:p>
        </p:txBody>
      </p:sp>
      <p:pic>
        <p:nvPicPr>
          <p:cNvPr name="Picture 24" id="24"/>
          <p:cNvPicPr>
            <a:picLocks noChangeAspect="true"/>
          </p:cNvPicPr>
          <p:nvPr/>
        </p:nvPicPr>
        <p:blipFill>
          <a:blip r:embed="rId3"/>
          <a:srcRect l="16675" r="16675"/>
          <a:stretch>
            <a:fillRect/>
          </a:stretch>
        </p:blipFill>
        <p:spPr>
          <a:xfrm rot="0">
            <a:off x="355440" y="1226199"/>
            <a:ext cx="3296288" cy="3296288"/>
          </a:xfrm>
          <a:prstGeom prst="ellipse">
            <a:avLst/>
          </a:prstGeom>
        </p:spPr>
      </p:pic>
      <p:grpSp>
        <p:nvGrpSpPr>
          <p:cNvPr name="Group 25" id="25"/>
          <p:cNvGrpSpPr/>
          <p:nvPr/>
        </p:nvGrpSpPr>
        <p:grpSpPr>
          <a:xfrm>
            <a:off x="4033697" y="1011588"/>
            <a:ext cx="4894440" cy="1147020"/>
            <a:chOff x="4033697" y="1011588"/>
            <a:chExt cx="4894440" cy="1147020"/>
          </a:xfrm>
        </p:grpSpPr>
        <p:sp>
          <p:nvSpPr>
            <p:cNvPr name="AutoShape 26" id="26"/>
            <p:cNvSpPr/>
            <p:nvPr/>
          </p:nvSpPr>
          <p:spPr>
            <a:xfrm rot="0">
              <a:off x="4163121" y="1011588"/>
              <a:ext cx="4765016" cy="1147020"/>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name="TextBox 27" id="27"/>
            <p:cNvSpPr txBox="true"/>
            <p:nvPr/>
          </p:nvSpPr>
          <p:spPr>
            <a:xfrm rot="0">
              <a:off x="4400711" y="1112782"/>
              <a:ext cx="2386908" cy="311348"/>
            </a:xfrm>
            <a:prstGeom prst="rect">
              <a:avLst/>
            </a:prstGeom>
          </p:spPr>
          <p:txBody>
            <a:bodyPr anchor="t" rtlCol="false" lIns="91440" rIns="91440" tIns="45720" bIns="45720" anchorCtr="false" vert="horz" wrap="square">
              <a:spAutoFit/>
            </a:bodyPr>
            <a:lstStyle/>
            <a:p>
              <a:pPr>
                <a:lnSpc>
                  <a:spcPct val="77000"/>
                </a:lnSpc>
                <a:spcBef>
                  <a:spcPts val="375"/>
                </a:spcBef>
              </a:pPr>
              <a:r>
                <a:rPr lang="en-US" b="true" sz="1800">
                  <a:solidFill>
                    <a:srgbClr val="FFFFFF"/>
                  </a:solidFill>
                  <a:latin typeface="Microsoft Yahei"/>
                  <a:ea typeface="Microsoft Yahei"/>
                  <a:cs typeface="Microsoft Yahei"/>
                </a:rPr>
                <a:t>基因组学与疾病预测</a:t>
              </a:r>
            </a:p>
          </p:txBody>
        </p:sp>
        <p:sp>
          <p:nvSpPr>
            <p:cNvPr name="TextBox 28" id="28"/>
            <p:cNvSpPr txBox="true"/>
            <p:nvPr/>
          </p:nvSpPr>
          <p:spPr>
            <a:xfrm rot="0">
              <a:off x="4400711" y="1492740"/>
              <a:ext cx="4350052"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通过基因检测和分析，预测个体患病风险，为患者提供针对性的预防措施。</a:t>
              </a:r>
            </a:p>
          </p:txBody>
        </p:sp>
        <p:sp>
          <p:nvSpPr>
            <p:cNvPr name="AutoShape 29" id="29"/>
            <p:cNvSpPr/>
            <p:nvPr/>
          </p:nvSpPr>
          <p:spPr>
            <a:xfrm rot="0">
              <a:off x="4033697" y="1011588"/>
              <a:ext cx="129424" cy="1147020"/>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name="Group 30" id="30"/>
          <p:cNvGrpSpPr/>
          <p:nvPr/>
        </p:nvGrpSpPr>
        <p:grpSpPr>
          <a:xfrm>
            <a:off x="4033697" y="2300833"/>
            <a:ext cx="4894440" cy="1147020"/>
            <a:chOff x="4033697" y="2300833"/>
            <a:chExt cx="4894440" cy="1147020"/>
          </a:xfrm>
        </p:grpSpPr>
        <p:sp>
          <p:nvSpPr>
            <p:cNvPr name="AutoShape 31" id="31"/>
            <p:cNvSpPr/>
            <p:nvPr/>
          </p:nvSpPr>
          <p:spPr>
            <a:xfrm rot="0">
              <a:off x="4163121" y="2300833"/>
              <a:ext cx="4765016" cy="1147020"/>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name="TextBox 32" id="32"/>
            <p:cNvSpPr txBox="true"/>
            <p:nvPr/>
          </p:nvSpPr>
          <p:spPr>
            <a:xfrm rot="0">
              <a:off x="4400711" y="2402027"/>
              <a:ext cx="2386908" cy="311348"/>
            </a:xfrm>
            <a:prstGeom prst="rect">
              <a:avLst/>
            </a:prstGeom>
          </p:spPr>
          <p:txBody>
            <a:bodyPr anchor="t" rtlCol="false" lIns="91440" rIns="91440" tIns="45720" bIns="45720" anchorCtr="false" vert="horz" wrap="square">
              <a:spAutoFit/>
            </a:bodyPr>
            <a:lstStyle/>
            <a:p>
              <a:pPr>
                <a:lnSpc>
                  <a:spcPct val="77000"/>
                </a:lnSpc>
                <a:spcBef>
                  <a:spcPts val="375"/>
                </a:spcBef>
              </a:pPr>
              <a:r>
                <a:rPr lang="en-US" b="true" sz="1800">
                  <a:solidFill>
                    <a:srgbClr val="FFFFFF"/>
                  </a:solidFill>
                  <a:latin typeface="Microsoft Yahei"/>
                  <a:ea typeface="Microsoft Yahei"/>
                  <a:cs typeface="Microsoft Yahei"/>
                </a:rPr>
                <a:t>精准诊断与治疗</a:t>
              </a:r>
            </a:p>
          </p:txBody>
        </p:sp>
        <p:sp>
          <p:nvSpPr>
            <p:cNvPr name="TextBox 33" id="33"/>
            <p:cNvSpPr txBox="true"/>
            <p:nvPr/>
          </p:nvSpPr>
          <p:spPr>
            <a:xfrm rot="0">
              <a:off x="4400711" y="2781985"/>
              <a:ext cx="4350052"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基于基因突变和表观遗传学等信息，为患者提供精准的诊断和个性化治疗方案。</a:t>
              </a:r>
            </a:p>
          </p:txBody>
        </p:sp>
        <p:sp>
          <p:nvSpPr>
            <p:cNvPr name="AutoShape 34" id="34"/>
            <p:cNvSpPr/>
            <p:nvPr/>
          </p:nvSpPr>
          <p:spPr>
            <a:xfrm rot="0">
              <a:off x="4033697" y="2300833"/>
              <a:ext cx="129424" cy="1147020"/>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name="Group 35" id="35"/>
          <p:cNvGrpSpPr/>
          <p:nvPr/>
        </p:nvGrpSpPr>
        <p:grpSpPr>
          <a:xfrm>
            <a:off x="4033697" y="3590078"/>
            <a:ext cx="4894440" cy="1147020"/>
            <a:chOff x="4033697" y="3590078"/>
            <a:chExt cx="4894440" cy="1147020"/>
          </a:xfrm>
        </p:grpSpPr>
        <p:sp>
          <p:nvSpPr>
            <p:cNvPr name="AutoShape 36" id="36"/>
            <p:cNvSpPr/>
            <p:nvPr/>
          </p:nvSpPr>
          <p:spPr>
            <a:xfrm rot="0">
              <a:off x="4163121" y="3590078"/>
              <a:ext cx="4765016" cy="1147020"/>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name="TextBox 37" id="37"/>
            <p:cNvSpPr txBox="true"/>
            <p:nvPr/>
          </p:nvSpPr>
          <p:spPr>
            <a:xfrm rot="0">
              <a:off x="4400711" y="3691272"/>
              <a:ext cx="2386908" cy="311348"/>
            </a:xfrm>
            <a:prstGeom prst="rect">
              <a:avLst/>
            </a:prstGeom>
          </p:spPr>
          <p:txBody>
            <a:bodyPr anchor="t" rtlCol="false" lIns="91440" rIns="91440" tIns="45720" bIns="45720" anchorCtr="false" vert="horz" wrap="square">
              <a:spAutoFit/>
            </a:bodyPr>
            <a:lstStyle/>
            <a:p>
              <a:pPr>
                <a:lnSpc>
                  <a:spcPct val="77000"/>
                </a:lnSpc>
                <a:spcBef>
                  <a:spcPts val="375"/>
                </a:spcBef>
              </a:pPr>
              <a:r>
                <a:rPr lang="en-US" b="true" sz="1800">
                  <a:solidFill>
                    <a:srgbClr val="FFFFFF"/>
                  </a:solidFill>
                  <a:latin typeface="Microsoft Yahei"/>
                  <a:ea typeface="Microsoft Yahei"/>
                  <a:cs typeface="Microsoft Yahei"/>
                </a:rPr>
                <a:t>药物研发与优化</a:t>
              </a:r>
            </a:p>
          </p:txBody>
        </p:sp>
        <p:sp>
          <p:nvSpPr>
            <p:cNvPr name="TextBox 38" id="38"/>
            <p:cNvSpPr txBox="true"/>
            <p:nvPr/>
          </p:nvSpPr>
          <p:spPr>
            <a:xfrm rot="0">
              <a:off x="4400711" y="4071231"/>
              <a:ext cx="4350052"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rgbClr val="FFFFFF"/>
                  </a:solidFill>
                  <a:latin typeface="Microsoft Yahei"/>
                  <a:ea typeface="Microsoft Yahei"/>
                  <a:cs typeface="Microsoft Yahei"/>
                </a:rPr>
                <a:t>通过基因组学研究，发现新的药物靶点，加速药物研发进程，为患者提供更多有效的治疗选择。</a:t>
              </a:r>
            </a:p>
          </p:txBody>
        </p:sp>
        <p:sp>
          <p:nvSpPr>
            <p:cNvPr name="AutoShape 39" id="39"/>
            <p:cNvSpPr/>
            <p:nvPr/>
          </p:nvSpPr>
          <p:spPr>
            <a:xfrm rot="0">
              <a:off x="4033697" y="3590078"/>
              <a:ext cx="129424" cy="1147020"/>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5586048" y="1579674"/>
            <a:ext cx="3077757" cy="3077757"/>
          </a:xfrm>
          <a:prstGeom prst="ellipse">
            <a:avLst/>
          </a:pr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355440" y="1589199"/>
            <a:ext cx="4551866"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利用大规模医疗数据和真实世界研究，评估诊疗方案的有效性和安全性，为临床实践提供实证支持。</a:t>
            </a:r>
          </a:p>
        </p:txBody>
      </p:sp>
      <p:sp>
        <p:nvSpPr>
          <p:cNvPr name="TextBox 4" id="4"/>
          <p:cNvSpPr txBox="true"/>
          <p:nvPr/>
        </p:nvSpPr>
        <p:spPr>
          <a:xfrm rot="0">
            <a:off x="355440" y="1231119"/>
            <a:ext cx="2112104" cy="283815"/>
          </a:xfrm>
          <a:prstGeom prst="rect">
            <a:avLst/>
          </a:prstGeom>
        </p:spPr>
        <p:txBody>
          <a:bodyPr anchor="t" rtlCol="false" lIns="91440" rIns="91440" tIns="45720" bIns="45720" anchorCtr="false" vert="horz" wrap="square">
            <a:spAutoFit/>
          </a:bodyPr>
          <a:lstStyle/>
          <a:p>
            <a:pPr>
              <a:lnSpc>
                <a:spcPct val="77000"/>
              </a:lnSpc>
            </a:pPr>
            <a:r>
              <a:rPr lang="en-US" b="true" sz="1575">
                <a:solidFill>
                  <a:schemeClr val="accent1"/>
                </a:solidFill>
                <a:latin typeface="Microsoft Yahei"/>
                <a:ea typeface="Microsoft Yahei"/>
                <a:cs typeface="Microsoft Yahei"/>
              </a:rPr>
              <a:t>真实世界数据支持</a:t>
            </a:r>
          </a:p>
        </p:txBody>
      </p:sp>
      <p:grpSp>
        <p:nvGrpSpPr>
          <p:cNvPr name="Group 5" id="5"/>
          <p:cNvGrpSpPr/>
          <p:nvPr/>
        </p:nvGrpSpPr>
        <p:grpSpPr>
          <a:xfrm>
            <a:off x="355440" y="227689"/>
            <a:ext cx="402793" cy="344077"/>
            <a:chOff x="355440" y="227689"/>
            <a:chExt cx="402793" cy="344077"/>
          </a:xfrm>
        </p:grpSpPr>
        <p:sp>
          <p:nvSpPr>
            <p:cNvPr name="AutoShape 6" id="6"/>
            <p:cNvSpPr/>
            <p:nvPr/>
          </p:nvSpPr>
          <p:spPr>
            <a:xfrm rot="0">
              <a:off x="355440" y="22999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7" id="7"/>
            <p:cNvSpPr/>
            <p:nvPr/>
          </p:nvSpPr>
          <p:spPr>
            <a:xfrm rot="0">
              <a:off x="449257" y="22768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8" id="8"/>
            <p:cNvSpPr/>
            <p:nvPr/>
          </p:nvSpPr>
          <p:spPr>
            <a:xfrm rot="0">
              <a:off x="538379" y="22903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9" id="9"/>
            <p:cNvSpPr/>
            <p:nvPr/>
          </p:nvSpPr>
          <p:spPr>
            <a:xfrm rot="0">
              <a:off x="624819" y="23603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0" id="10"/>
            <p:cNvSpPr/>
            <p:nvPr/>
          </p:nvSpPr>
          <p:spPr>
            <a:xfrm rot="0">
              <a:off x="706988" y="23280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1" id="11"/>
            <p:cNvSpPr/>
            <p:nvPr/>
          </p:nvSpPr>
          <p:spPr>
            <a:xfrm rot="0">
              <a:off x="355440" y="32200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2" id="12"/>
            <p:cNvSpPr/>
            <p:nvPr/>
          </p:nvSpPr>
          <p:spPr>
            <a:xfrm rot="0">
              <a:off x="449257" y="31970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3" id="13"/>
            <p:cNvSpPr/>
            <p:nvPr/>
          </p:nvSpPr>
          <p:spPr>
            <a:xfrm rot="0">
              <a:off x="538379" y="32104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4" id="14"/>
            <p:cNvSpPr/>
            <p:nvPr/>
          </p:nvSpPr>
          <p:spPr>
            <a:xfrm rot="0">
              <a:off x="624819" y="32804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15" id="15"/>
            <p:cNvSpPr/>
            <p:nvPr/>
          </p:nvSpPr>
          <p:spPr>
            <a:xfrm rot="0">
              <a:off x="706988" y="32482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16" id="16"/>
            <p:cNvSpPr/>
            <p:nvPr/>
          </p:nvSpPr>
          <p:spPr>
            <a:xfrm rot="0">
              <a:off x="355440" y="41401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17" id="17"/>
            <p:cNvSpPr/>
            <p:nvPr/>
          </p:nvSpPr>
          <p:spPr>
            <a:xfrm rot="0">
              <a:off x="449257" y="41171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18" id="18"/>
            <p:cNvSpPr/>
            <p:nvPr/>
          </p:nvSpPr>
          <p:spPr>
            <a:xfrm rot="0">
              <a:off x="538379" y="41305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19" id="19"/>
            <p:cNvSpPr/>
            <p:nvPr/>
          </p:nvSpPr>
          <p:spPr>
            <a:xfrm rot="0">
              <a:off x="624819" y="42006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0" id="20"/>
            <p:cNvSpPr/>
            <p:nvPr/>
          </p:nvSpPr>
          <p:spPr>
            <a:xfrm rot="0">
              <a:off x="706988" y="41683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name="AutoShape 21" id="21"/>
            <p:cNvSpPr/>
            <p:nvPr/>
          </p:nvSpPr>
          <p:spPr>
            <a:xfrm rot="0">
              <a:off x="355440" y="50602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name="AutoShape 22" id="22"/>
            <p:cNvSpPr/>
            <p:nvPr/>
          </p:nvSpPr>
          <p:spPr>
            <a:xfrm rot="0">
              <a:off x="449257" y="50372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name="AutoShape 23" id="23"/>
            <p:cNvSpPr/>
            <p:nvPr/>
          </p:nvSpPr>
          <p:spPr>
            <a:xfrm rot="0">
              <a:off x="538379" y="50506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name="AutoShape 24" id="24"/>
            <p:cNvSpPr/>
            <p:nvPr/>
          </p:nvSpPr>
          <p:spPr>
            <a:xfrm rot="0">
              <a:off x="624819" y="51207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name="AutoShape 25" id="25"/>
            <p:cNvSpPr/>
            <p:nvPr/>
          </p:nvSpPr>
          <p:spPr>
            <a:xfrm rot="0">
              <a:off x="706988" y="50884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grpSp>
      <p:sp>
        <p:nvSpPr>
          <p:cNvPr name="TextBox 26" id="26"/>
          <p:cNvSpPr txBox="true"/>
          <p:nvPr/>
        </p:nvSpPr>
        <p:spPr>
          <a:xfrm rot="0">
            <a:off x="854864" y="182587"/>
            <a:ext cx="7815272" cy="434280"/>
          </a:xfrm>
          <a:prstGeom prst="rect">
            <a:avLst/>
          </a:prstGeom>
        </p:spPr>
        <p:txBody>
          <a:bodyPr anchor="t" rtlCol="false" lIns="91440" rIns="91440" tIns="45720" bIns="45720" anchorCtr="false" vert="horz" wrap="square">
            <a:spAutoFit/>
          </a:bodyPr>
          <a:lstStyle/>
          <a:p>
            <a:pPr>
              <a:lnSpc>
                <a:spcPct val="90000"/>
              </a:lnSpc>
            </a:pPr>
            <a:r>
              <a:rPr lang="en-US" b="true" sz="2400">
                <a:solidFill>
                  <a:schemeClr val="accent1"/>
                </a:solidFill>
                <a:latin typeface="Microsoft Yahei"/>
                <a:ea typeface="Microsoft Yahei"/>
                <a:cs typeface="Microsoft Yahei"/>
              </a:rPr>
              <a:t>基于真实世界证据的临床诊疗指南</a:t>
            </a:r>
          </a:p>
        </p:txBody>
      </p:sp>
      <p:sp>
        <p:nvSpPr>
          <p:cNvPr name="TextBox 27" id="27"/>
          <p:cNvSpPr txBox="true"/>
          <p:nvPr/>
        </p:nvSpPr>
        <p:spPr>
          <a:xfrm rot="0">
            <a:off x="355440" y="2757848"/>
            <a:ext cx="4551866"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根据真实世界证据不断优化临床诊疗指南，确保其时效性和适用性，提高医疗质量和效率。</a:t>
            </a:r>
          </a:p>
        </p:txBody>
      </p:sp>
      <p:sp>
        <p:nvSpPr>
          <p:cNvPr name="TextBox 28" id="28"/>
          <p:cNvSpPr txBox="true"/>
          <p:nvPr/>
        </p:nvSpPr>
        <p:spPr>
          <a:xfrm rot="0">
            <a:off x="355440" y="2399767"/>
            <a:ext cx="2112104" cy="283815"/>
          </a:xfrm>
          <a:prstGeom prst="rect">
            <a:avLst/>
          </a:prstGeom>
        </p:spPr>
        <p:txBody>
          <a:bodyPr anchor="t" rtlCol="false" lIns="91440" rIns="91440" tIns="45720" bIns="45720" anchorCtr="false" vert="horz" wrap="square">
            <a:spAutoFit/>
          </a:bodyPr>
          <a:lstStyle/>
          <a:p>
            <a:pPr>
              <a:lnSpc>
                <a:spcPct val="77000"/>
              </a:lnSpc>
            </a:pPr>
            <a:r>
              <a:rPr lang="en-US" b="true" sz="1575">
                <a:solidFill>
                  <a:schemeClr val="accent1"/>
                </a:solidFill>
                <a:latin typeface="Microsoft Yahei"/>
                <a:ea typeface="Microsoft Yahei"/>
                <a:cs typeface="Microsoft Yahei"/>
              </a:rPr>
              <a:t>持续改进与更新</a:t>
            </a:r>
          </a:p>
        </p:txBody>
      </p:sp>
      <p:sp>
        <p:nvSpPr>
          <p:cNvPr name="TextBox 29" id="29"/>
          <p:cNvSpPr txBox="true"/>
          <p:nvPr/>
        </p:nvSpPr>
        <p:spPr>
          <a:xfrm rot="0">
            <a:off x="355440" y="3999204"/>
            <a:ext cx="4701831" cy="548580"/>
          </a:xfrm>
          <a:prstGeom prst="rect">
            <a:avLst/>
          </a:prstGeom>
        </p:spPr>
        <p:txBody>
          <a:bodyPr anchor="t" rtlCol="false" lIns="91440" rIns="91440" tIns="45720" bIns="45720" anchorCtr="false" vert="horz" wrap="square">
            <a:spAutoFit/>
          </a:bodyPr>
          <a:lstStyle/>
          <a:p>
            <a:pPr>
              <a:lnSpc>
                <a:spcPct val="120000"/>
              </a:lnSpc>
            </a:pPr>
            <a:r>
              <a:rPr lang="en-US" sz="1200">
                <a:solidFill>
                  <a:schemeClr val="dk1"/>
                </a:solidFill>
                <a:latin typeface="Microsoft Yahei"/>
                <a:ea typeface="Microsoft Yahei"/>
                <a:cs typeface="Microsoft Yahei"/>
              </a:rPr>
              <a:t>强调患者参与和价值导向，将患者的需求和满意度作为重要指标，提升医疗服务综合效益。</a:t>
            </a:r>
          </a:p>
        </p:txBody>
      </p:sp>
      <p:sp>
        <p:nvSpPr>
          <p:cNvPr name="TextBox 30" id="30"/>
          <p:cNvSpPr txBox="true"/>
          <p:nvPr/>
        </p:nvSpPr>
        <p:spPr>
          <a:xfrm rot="0">
            <a:off x="355440" y="3641123"/>
            <a:ext cx="2112104" cy="283815"/>
          </a:xfrm>
          <a:prstGeom prst="rect">
            <a:avLst/>
          </a:prstGeom>
        </p:spPr>
        <p:txBody>
          <a:bodyPr anchor="t" rtlCol="false" lIns="91440" rIns="91440" tIns="45720" bIns="45720" anchorCtr="false" vert="horz" wrap="square">
            <a:spAutoFit/>
          </a:bodyPr>
          <a:lstStyle/>
          <a:p>
            <a:pPr>
              <a:lnSpc>
                <a:spcPct val="77000"/>
              </a:lnSpc>
            </a:pPr>
            <a:r>
              <a:rPr lang="en-US" b="true" sz="1575">
                <a:solidFill>
                  <a:schemeClr val="accent1"/>
                </a:solidFill>
                <a:latin typeface="Microsoft Yahei"/>
                <a:ea typeface="Microsoft Yahei"/>
                <a:cs typeface="Microsoft Yahei"/>
              </a:rPr>
              <a:t>患者参与与价值导向</a:t>
            </a:r>
          </a:p>
        </p:txBody>
      </p:sp>
      <p:pic>
        <p:nvPicPr>
          <p:cNvPr name="Picture 31" id="31"/>
          <p:cNvPicPr>
            <a:picLocks noChangeAspect="true"/>
          </p:cNvPicPr>
          <p:nvPr/>
        </p:nvPicPr>
        <p:blipFill>
          <a:blip r:embed="rId3"/>
          <a:srcRect l="16667" r="16667"/>
          <a:stretch>
            <a:fillRect/>
          </a:stretch>
        </p:blipFill>
        <p:spPr>
          <a:xfrm rot="0">
            <a:off x="5996903" y="1972616"/>
            <a:ext cx="2256048" cy="2256048"/>
          </a:xfrm>
          <a:prstGeom prst="ellipse">
            <a:avLst/>
          </a:prstGeom>
        </p:spPr>
      </p:pic>
      <p:sp>
        <p:nvSpPr>
          <p:cNvPr name="AutoShape 32" id="32"/>
          <p:cNvSpPr/>
          <p:nvPr/>
        </p:nvSpPr>
        <p:spPr>
          <a:xfrm rot="0">
            <a:off x="6768100" y="1158584"/>
            <a:ext cx="713653" cy="713653"/>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3" id="33"/>
          <p:cNvSpPr/>
          <p:nvPr/>
        </p:nvSpPr>
        <p:spPr>
          <a:xfrm rot="0">
            <a:off x="5407537" y="3608157"/>
            <a:ext cx="713653" cy="713653"/>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4" id="34"/>
          <p:cNvSpPr/>
          <p:nvPr/>
        </p:nvSpPr>
        <p:spPr>
          <a:xfrm rot="0">
            <a:off x="8114668" y="3608157"/>
            <a:ext cx="713653" cy="713653"/>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35" id="35"/>
          <p:cNvSpPr/>
          <p:nvPr/>
        </p:nvSpPr>
        <p:spPr>
          <a:xfrm rot="0">
            <a:off x="6958331" y="1321716"/>
            <a:ext cx="333192" cy="333192"/>
          </a:xfrm>
          <a:custGeom>
            <a:avLst/>
            <a:gdLst/>
            <a:ahLst/>
            <a:cxnLst/>
            <a:rect r="r" b="b" t="t" l="l"/>
            <a:pathLst>
              <a:path h="304800" w="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txBody>
          <a:bodyPr/>
          <a:p/>
        </p:txBody>
      </p:sp>
      <p:sp>
        <p:nvSpPr>
          <p:cNvPr name="Freeform 36" id="36"/>
          <p:cNvSpPr/>
          <p:nvPr/>
        </p:nvSpPr>
        <p:spPr>
          <a:xfrm rot="0">
            <a:off x="8311791" y="3779452"/>
            <a:ext cx="332964" cy="332964"/>
          </a:xfrm>
          <a:custGeom>
            <a:avLst/>
            <a:gdLst/>
            <a:ahLst/>
            <a:cxnLst/>
            <a:rect r="r" b="b" t="t" l="l"/>
            <a:pathLst>
              <a:path h="304800" w="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p:spPr>
        <p:txBody>
          <a:bodyPr/>
          <a:p/>
        </p:txBody>
      </p:sp>
      <p:sp>
        <p:nvSpPr>
          <p:cNvPr name="Freeform 37" id="37"/>
          <p:cNvSpPr/>
          <p:nvPr/>
        </p:nvSpPr>
        <p:spPr>
          <a:xfrm rot="0">
            <a:off x="5576523" y="3776385"/>
            <a:ext cx="377196" cy="377196"/>
          </a:xfrm>
          <a:custGeom>
            <a:avLst/>
            <a:gdLst/>
            <a:ahLst/>
            <a:cxnLst/>
            <a:rect r="r" b="b" t="t" l="l"/>
            <a:pathLst>
              <a:path h="304800" w="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txBody>
          <a:body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07</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结论</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01</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引言</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1590683" y="4647951"/>
            <a:ext cx="3521603" cy="3521603"/>
          </a:xfrm>
          <a:prstGeom prst="ellipse">
            <a:avLst/>
          </a:prstGeom>
          <a:solidFill>
            <a:schemeClr val="accent2">
              <a:alpha val="13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 id="3"/>
          <p:cNvSpPr/>
          <p:nvPr/>
        </p:nvSpPr>
        <p:spPr>
          <a:xfrm rot="0">
            <a:off x="6894451" y="-2665986"/>
            <a:ext cx="3521603" cy="3521603"/>
          </a:xfrm>
          <a:prstGeom prst="ellipse">
            <a:avLst/>
          </a:prstGeom>
          <a:solidFill>
            <a:schemeClr val="accent2">
              <a:alpha val="13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4" id="4"/>
          <p:cNvSpPr/>
          <p:nvPr/>
        </p:nvSpPr>
        <p:spPr>
          <a:xfrm rot="0">
            <a:off x="608899" y="1371050"/>
            <a:ext cx="498540" cy="498540"/>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5" id="5"/>
          <p:cNvSpPr/>
          <p:nvPr/>
        </p:nvSpPr>
        <p:spPr>
          <a:xfrm rot="0">
            <a:off x="714168" y="1476319"/>
            <a:ext cx="288002" cy="28800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6" id="6"/>
          <p:cNvCxnSpPr/>
          <p:nvPr/>
        </p:nvCxnSpPr>
        <p:spPr>
          <a:xfrm>
            <a:off x="858169" y="1869590"/>
            <a:ext cx="0" cy="68167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AutoShape 7" id="7"/>
          <p:cNvSpPr/>
          <p:nvPr/>
        </p:nvSpPr>
        <p:spPr>
          <a:xfrm rot="0">
            <a:off x="8655252" y="4258850"/>
            <a:ext cx="445312" cy="445312"/>
          </a:xfrm>
          <a:prstGeom prst="ellipse">
            <a:avLst/>
          </a:prstGeom>
          <a:solidFill>
            <a:schemeClr val="accent2">
              <a:alpha val="3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8" id="8"/>
          <p:cNvSpPr/>
          <p:nvPr/>
        </p:nvSpPr>
        <p:spPr>
          <a:xfrm rot="0">
            <a:off x="608899" y="2971250"/>
            <a:ext cx="498540" cy="498540"/>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714168" y="3076519"/>
            <a:ext cx="288002" cy="28800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10" id="10"/>
          <p:cNvCxnSpPr/>
          <p:nvPr/>
        </p:nvCxnSpPr>
        <p:spPr>
          <a:xfrm>
            <a:off x="858169" y="3469790"/>
            <a:ext cx="0" cy="68167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AutoShape 11" id="11"/>
          <p:cNvSpPr/>
          <p:nvPr/>
        </p:nvSpPr>
        <p:spPr>
          <a:xfrm rot="0">
            <a:off x="4969007" y="1371050"/>
            <a:ext cx="498540" cy="498540"/>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5074275" y="1476319"/>
            <a:ext cx="288002" cy="28800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13" id="13"/>
          <p:cNvCxnSpPr/>
          <p:nvPr/>
        </p:nvCxnSpPr>
        <p:spPr>
          <a:xfrm>
            <a:off x="5218276" y="1869590"/>
            <a:ext cx="0" cy="68167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AutoShape 14" id="14"/>
          <p:cNvSpPr/>
          <p:nvPr/>
        </p:nvSpPr>
        <p:spPr>
          <a:xfrm rot="0">
            <a:off x="4969007" y="2971250"/>
            <a:ext cx="498540" cy="498540"/>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5074275" y="3076519"/>
            <a:ext cx="288002" cy="28800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16" id="16"/>
          <p:cNvCxnSpPr/>
          <p:nvPr/>
        </p:nvCxnSpPr>
        <p:spPr>
          <a:xfrm>
            <a:off x="5218276" y="3469790"/>
            <a:ext cx="0" cy="68167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TextBox 17" id="17"/>
          <p:cNvSpPr txBox="true"/>
          <p:nvPr/>
        </p:nvSpPr>
        <p:spPr>
          <a:xfrm rot="0">
            <a:off x="1230396" y="1371050"/>
            <a:ext cx="3051432" cy="1437084"/>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临床诊疗指南是一套经过专家论证和权威机构发布的，针对特定疾病或症状的标准化治疗建议和流程，其重要性和应用价值主要体现在以下几个方面</a:t>
            </a:r>
          </a:p>
        </p:txBody>
      </p:sp>
      <p:sp>
        <p:nvSpPr>
          <p:cNvPr name="TextBox 18" id="18"/>
          <p:cNvSpPr txBox="true"/>
          <p:nvPr/>
        </p:nvSpPr>
        <p:spPr>
          <a:xfrm rot="0">
            <a:off x="1230396" y="2971250"/>
            <a:ext cx="3051432" cy="1437084"/>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保障患者安全：临床诊疗指南对治疗过程中的风险因素进行了全面评估和预防，有效降低医疗事故和并发症的发生率，保障患者安全。</a:t>
            </a:r>
          </a:p>
        </p:txBody>
      </p:sp>
      <p:sp>
        <p:nvSpPr>
          <p:cNvPr name="TextBox 19" id="19"/>
          <p:cNvSpPr txBox="true"/>
          <p:nvPr/>
        </p:nvSpPr>
        <p:spPr>
          <a:xfrm rot="0">
            <a:off x="5716085" y="2971250"/>
            <a:ext cx="3051432" cy="1437084"/>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促进学科发展：临床诊疗指南的制定和实施，有助于推动医学研究和学术交流，促进学科的不断发展。</a:t>
            </a:r>
          </a:p>
        </p:txBody>
      </p:sp>
      <p:sp>
        <p:nvSpPr>
          <p:cNvPr name="TextBox 20" id="20"/>
          <p:cNvSpPr txBox="true"/>
          <p:nvPr/>
        </p:nvSpPr>
        <p:spPr>
          <a:xfrm rot="0">
            <a:off x="5716085" y="1371050"/>
            <a:ext cx="3051432" cy="1437084"/>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提高治疗效果：通过规范化的治疗流程和标准化的操作，降低因个体差异和经验不足导致的治疗偏差，从而提高治疗效果。</a:t>
            </a:r>
          </a:p>
        </p:txBody>
      </p:sp>
      <p:sp>
        <p:nvSpPr>
          <p:cNvPr name="AutoShape 21" id="21"/>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7" id="27"/>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8" id="28"/>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9" id="29"/>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0" id="30"/>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1" id="31"/>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2" id="32"/>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3" id="33"/>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4" id="34"/>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5" id="35"/>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6" id="36"/>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7" id="37"/>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8" id="38"/>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9" id="39"/>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40" id="40"/>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41" id="41"/>
          <p:cNvSpPr txBox="true"/>
          <p:nvPr/>
        </p:nvSpPr>
        <p:spPr>
          <a:xfrm rot="0">
            <a:off x="839980" y="32983"/>
            <a:ext cx="7815272" cy="857250"/>
          </a:xfrm>
          <a:prstGeom prst="rect">
            <a:avLst/>
          </a:prstGeom>
        </p:spPr>
        <p:txBody>
          <a:bodyPr anchor="t" rtlCol="false" lIns="95250" rIns="47625" tIns="95250" bIns="95250" anchorCtr="false" vert="horz" wrap="square">
            <a:spAutoFit/>
          </a:bodyPr>
          <a:lstStyle/>
          <a:p>
            <a:pPr>
              <a:lnSpc>
                <a:spcPct val="174000"/>
              </a:lnSpc>
            </a:pPr>
            <a:r>
              <a:rPr lang="en-US" b="true" sz="2400">
                <a:solidFill>
                  <a:schemeClr val="accent1"/>
                </a:solidFill>
                <a:latin typeface="Microsoft Yahei"/>
                <a:ea typeface="Microsoft Yahei"/>
                <a:cs typeface="Microsoft Yahei"/>
              </a:rPr>
              <a:t>临床诊疗指南的重要性和应用价值得到充分体现</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355440" y="1171309"/>
            <a:ext cx="370624" cy="370624"/>
          </a:xfrm>
          <a:prstGeom prst="ellipse">
            <a:avLst/>
          </a:prstGeom>
          <a:solidFill>
            <a:schemeClr val="accent1">
              <a:alpha val="5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 id="3"/>
          <p:cNvSpPr/>
          <p:nvPr/>
        </p:nvSpPr>
        <p:spPr>
          <a:xfrm rot="0">
            <a:off x="404402" y="1225152"/>
            <a:ext cx="261406" cy="26140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4" id="4"/>
          <p:cNvCxnSpPr/>
          <p:nvPr/>
        </p:nvCxnSpPr>
        <p:spPr>
          <a:xfrm>
            <a:off x="528502" y="1400094"/>
            <a:ext cx="0" cy="3271631"/>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Freeform 5" id="5"/>
          <p:cNvSpPr/>
          <p:nvPr/>
        </p:nvSpPr>
        <p:spPr>
          <a:xfrm rot="-5400000">
            <a:off x="720083" y="4339497"/>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6" id="6"/>
          <p:cNvSpPr/>
          <p:nvPr/>
        </p:nvSpPr>
        <p:spPr>
          <a:xfrm rot="-5400000">
            <a:off x="720083" y="4504208"/>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3">
              <a:alpha val="50000"/>
            </a:schemeClr>
          </a:solidFill>
        </p:spPr>
        <p:style>
          <a:lnRef idx="0">
            <a:schemeClr val="accent3"/>
          </a:lnRef>
          <a:fillRef idx="1">
            <a:schemeClr val="accent3"/>
          </a:fillRef>
          <a:effectRef idx="0">
            <a:schemeClr val="accent3"/>
          </a:effectRef>
          <a:fontRef idx="minor">
            <a:schemeClr val="lt1"/>
          </a:fontRef>
        </p:style>
        <p:txBody>
          <a:bodyPr/>
          <a:p/>
        </p:txBody>
      </p:sp>
      <p:sp>
        <p:nvSpPr>
          <p:cNvPr name="TextBox 7" id="7"/>
          <p:cNvSpPr txBox="true"/>
          <p:nvPr/>
        </p:nvSpPr>
        <p:spPr>
          <a:xfrm rot="0">
            <a:off x="665807" y="1790057"/>
            <a:ext cx="1816825" cy="2372023"/>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随着医学科技的不断发展，临床诊疗指南也在不断更新和完善，未来发展趋势将进一步推动医学进步。</a:t>
            </a:r>
          </a:p>
        </p:txBody>
      </p:sp>
      <p:sp>
        <p:nvSpPr>
          <p:cNvPr name="AutoShape 8" id="8"/>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7" id="27"/>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8" id="28"/>
          <p:cNvSpPr txBox="true"/>
          <p:nvPr/>
        </p:nvSpPr>
        <p:spPr>
          <a:xfrm rot="0">
            <a:off x="884794" y="73387"/>
            <a:ext cx="7815272" cy="857250"/>
          </a:xfrm>
          <a:prstGeom prst="rect">
            <a:avLst/>
          </a:prstGeom>
        </p:spPr>
        <p:txBody>
          <a:bodyPr anchor="t" rtlCol="false" lIns="95250" rIns="47625" tIns="95250" bIns="95250" anchorCtr="false" vert="horz" wrap="square">
            <a:spAutoFit/>
          </a:bodyPr>
          <a:lstStyle/>
          <a:p>
            <a:pPr>
              <a:lnSpc>
                <a:spcPct val="174000"/>
              </a:lnSpc>
            </a:pPr>
            <a:r>
              <a:rPr lang="en-US" b="true" sz="2400">
                <a:solidFill>
                  <a:schemeClr val="accent1"/>
                </a:solidFill>
                <a:latin typeface="Microsoft Yahei"/>
                <a:ea typeface="Microsoft Yahei"/>
                <a:cs typeface="Microsoft Yahei"/>
              </a:rPr>
              <a:t>未来发展趋势将进一步推动医学进步</a:t>
            </a:r>
          </a:p>
        </p:txBody>
      </p:sp>
      <p:sp>
        <p:nvSpPr>
          <p:cNvPr name="AutoShape 29" id="29"/>
          <p:cNvSpPr/>
          <p:nvPr/>
        </p:nvSpPr>
        <p:spPr>
          <a:xfrm rot="0">
            <a:off x="2570869" y="1171309"/>
            <a:ext cx="370624" cy="370624"/>
          </a:xfrm>
          <a:prstGeom prst="ellipse">
            <a:avLst/>
          </a:prstGeom>
          <a:solidFill>
            <a:schemeClr val="accent1">
              <a:alpha val="5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0" id="30"/>
          <p:cNvSpPr/>
          <p:nvPr/>
        </p:nvSpPr>
        <p:spPr>
          <a:xfrm rot="0">
            <a:off x="2619830" y="1225152"/>
            <a:ext cx="261406" cy="26140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31" id="31"/>
          <p:cNvCxnSpPr/>
          <p:nvPr/>
        </p:nvCxnSpPr>
        <p:spPr>
          <a:xfrm>
            <a:off x="2743931" y="1400094"/>
            <a:ext cx="0" cy="3271631"/>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Freeform 32" id="32"/>
          <p:cNvSpPr/>
          <p:nvPr/>
        </p:nvSpPr>
        <p:spPr>
          <a:xfrm rot="-5400000">
            <a:off x="2935512" y="4339497"/>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33" id="33"/>
          <p:cNvSpPr/>
          <p:nvPr/>
        </p:nvSpPr>
        <p:spPr>
          <a:xfrm rot="-5400000">
            <a:off x="2935512" y="4504208"/>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3">
              <a:alpha val="50000"/>
            </a:schemeClr>
          </a:solidFill>
        </p:spPr>
        <p:style>
          <a:lnRef idx="0">
            <a:schemeClr val="accent3"/>
          </a:lnRef>
          <a:fillRef idx="1">
            <a:schemeClr val="accent3"/>
          </a:fillRef>
          <a:effectRef idx="0">
            <a:schemeClr val="accent3"/>
          </a:effectRef>
          <a:fontRef idx="minor">
            <a:schemeClr val="lt1"/>
          </a:fontRef>
        </p:style>
        <p:txBody>
          <a:bodyPr/>
          <a:p/>
        </p:txBody>
      </p:sp>
      <p:sp>
        <p:nvSpPr>
          <p:cNvPr name="TextBox 34" id="34"/>
          <p:cNvSpPr txBox="true"/>
          <p:nvPr/>
        </p:nvSpPr>
        <p:spPr>
          <a:xfrm rot="0">
            <a:off x="2941493" y="1790057"/>
            <a:ext cx="1816825" cy="2372023"/>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智能化发展：借助人工智能和大数据等技术，临床诊疗指南将更加智能化和个性化，能够根据患者的具体情况和需求提供更加精准的治疗建议。</a:t>
            </a:r>
          </a:p>
        </p:txBody>
      </p:sp>
      <p:sp>
        <p:nvSpPr>
          <p:cNvPr name="AutoShape 35" id="35"/>
          <p:cNvSpPr/>
          <p:nvPr/>
        </p:nvSpPr>
        <p:spPr>
          <a:xfrm rot="0">
            <a:off x="4786298" y="1171309"/>
            <a:ext cx="370624" cy="370624"/>
          </a:xfrm>
          <a:prstGeom prst="ellipse">
            <a:avLst/>
          </a:prstGeom>
          <a:solidFill>
            <a:schemeClr val="accent1">
              <a:alpha val="5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6" id="36"/>
          <p:cNvSpPr/>
          <p:nvPr/>
        </p:nvSpPr>
        <p:spPr>
          <a:xfrm rot="0">
            <a:off x="4835260" y="1225152"/>
            <a:ext cx="261406" cy="26140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37" id="37"/>
          <p:cNvCxnSpPr/>
          <p:nvPr/>
        </p:nvCxnSpPr>
        <p:spPr>
          <a:xfrm>
            <a:off x="4959360" y="1400094"/>
            <a:ext cx="0" cy="3271631"/>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Freeform 38" id="38"/>
          <p:cNvSpPr/>
          <p:nvPr/>
        </p:nvSpPr>
        <p:spPr>
          <a:xfrm rot="-5400000">
            <a:off x="5150941" y="4339497"/>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39" id="39"/>
          <p:cNvSpPr/>
          <p:nvPr/>
        </p:nvSpPr>
        <p:spPr>
          <a:xfrm rot="-5400000">
            <a:off x="5150941" y="4504208"/>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3">
              <a:alpha val="50000"/>
            </a:schemeClr>
          </a:solidFill>
        </p:spPr>
        <p:style>
          <a:lnRef idx="0">
            <a:schemeClr val="accent3"/>
          </a:lnRef>
          <a:fillRef idx="1">
            <a:schemeClr val="accent3"/>
          </a:fillRef>
          <a:effectRef idx="0">
            <a:schemeClr val="accent3"/>
          </a:effectRef>
          <a:fontRef idx="minor">
            <a:schemeClr val="lt1"/>
          </a:fontRef>
        </p:style>
        <p:txBody>
          <a:bodyPr/>
          <a:p/>
        </p:txBody>
      </p:sp>
      <p:sp>
        <p:nvSpPr>
          <p:cNvPr name="TextBox 40" id="40"/>
          <p:cNvSpPr txBox="true"/>
          <p:nvPr/>
        </p:nvSpPr>
        <p:spPr>
          <a:xfrm rot="0">
            <a:off x="5156922" y="1790057"/>
            <a:ext cx="1816825" cy="2372023"/>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国际化发展：随着医学交流和合作日益频繁，临床诊疗指南的制定和实施将更加国际化，有助于提高全球医疗水平和患者福祉。</a:t>
            </a:r>
          </a:p>
        </p:txBody>
      </p:sp>
      <p:sp>
        <p:nvSpPr>
          <p:cNvPr name="AutoShape 41" id="41"/>
          <p:cNvSpPr/>
          <p:nvPr/>
        </p:nvSpPr>
        <p:spPr>
          <a:xfrm rot="0">
            <a:off x="7001727" y="1171309"/>
            <a:ext cx="370624" cy="370624"/>
          </a:xfrm>
          <a:prstGeom prst="ellipse">
            <a:avLst/>
          </a:prstGeom>
          <a:solidFill>
            <a:schemeClr val="accent1">
              <a:alpha val="5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42" id="42"/>
          <p:cNvSpPr/>
          <p:nvPr/>
        </p:nvSpPr>
        <p:spPr>
          <a:xfrm rot="0">
            <a:off x="7050689" y="1225152"/>
            <a:ext cx="261406" cy="26140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43" id="43"/>
          <p:cNvCxnSpPr/>
          <p:nvPr/>
        </p:nvCxnSpPr>
        <p:spPr>
          <a:xfrm>
            <a:off x="7174789" y="1400094"/>
            <a:ext cx="0" cy="3271631"/>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name="Freeform 44" id="44"/>
          <p:cNvSpPr/>
          <p:nvPr/>
        </p:nvSpPr>
        <p:spPr>
          <a:xfrm rot="-5400000">
            <a:off x="7366370" y="4339497"/>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45" id="45"/>
          <p:cNvSpPr/>
          <p:nvPr/>
        </p:nvSpPr>
        <p:spPr>
          <a:xfrm rot="-5400000">
            <a:off x="7366370" y="4504208"/>
            <a:ext cx="164711" cy="164711"/>
          </a:xfrm>
          <a:custGeom>
            <a:avLst/>
            <a:gdLst/>
            <a:ahLst/>
            <a:cxnLst/>
            <a:rect r="r" b="b" t="t" l="l"/>
            <a:pathLst>
              <a:path h="1905000" w="1905000">
                <a:moveTo>
                  <a:pt x="0" y="0"/>
                </a:moveTo>
                <a:lnTo>
                  <a:pt x="1143000" y="0"/>
                </a:lnTo>
                <a:lnTo>
                  <a:pt x="1905000" y="952500"/>
                </a:lnTo>
                <a:lnTo>
                  <a:pt x="1143000" y="1905000"/>
                </a:lnTo>
                <a:lnTo>
                  <a:pt x="0" y="1905000"/>
                </a:lnTo>
                <a:lnTo>
                  <a:pt x="762000" y="952500"/>
                </a:lnTo>
                <a:lnTo>
                  <a:pt x="0" y="0"/>
                </a:lnTo>
                <a:close/>
              </a:path>
            </a:pathLst>
          </a:custGeom>
          <a:solidFill>
            <a:schemeClr val="accent3">
              <a:alpha val="50000"/>
            </a:schemeClr>
          </a:solidFill>
        </p:spPr>
        <p:style>
          <a:lnRef idx="0">
            <a:schemeClr val="accent3"/>
          </a:lnRef>
          <a:fillRef idx="1">
            <a:schemeClr val="accent3"/>
          </a:fillRef>
          <a:effectRef idx="0">
            <a:schemeClr val="accent3"/>
          </a:effectRef>
          <a:fontRef idx="minor">
            <a:schemeClr val="lt1"/>
          </a:fontRef>
        </p:style>
        <p:txBody>
          <a:bodyPr/>
          <a:p/>
        </p:txBody>
      </p:sp>
      <p:sp>
        <p:nvSpPr>
          <p:cNvPr name="TextBox 46" id="46"/>
          <p:cNvSpPr txBox="true"/>
          <p:nvPr/>
        </p:nvSpPr>
        <p:spPr>
          <a:xfrm rot="0">
            <a:off x="7372351" y="1790057"/>
            <a:ext cx="1816825" cy="2372023"/>
          </a:xfrm>
          <a:prstGeom prst="rect">
            <a:avLst/>
          </a:prstGeom>
        </p:spPr>
        <p:txBody>
          <a:bodyPr anchor="t" rtlCol="false" lIns="95250" rIns="47625" tIns="95250" bIns="95250" anchorCtr="false" vert="horz" wrap="square">
            <a:spAutoFit/>
          </a:bodyPr>
          <a:lstStyle/>
          <a:p>
            <a:pPr>
              <a:lnSpc>
                <a:spcPct val="186000"/>
              </a:lnSpc>
            </a:pPr>
            <a:r>
              <a:rPr lang="en-US" sz="1050">
                <a:solidFill>
                  <a:schemeClr val="dk1"/>
                </a:solidFill>
                <a:latin typeface="Microsoft Yahei"/>
                <a:ea typeface="Microsoft Yahei"/>
                <a:cs typeface="Microsoft Yahei"/>
              </a:rPr>
              <a:t>跨学科合作：未来临床诊疗指南将更加注重跨学科合作，整合不同领域的专家意见和治疗方案，为患者提供更加全面和综合的治疗服务。</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TextBox 2" id="2"/>
          <p:cNvSpPr txBox="true"/>
          <p:nvPr/>
        </p:nvSpPr>
        <p:spPr>
          <a:xfrm rot="0">
            <a:off x="2292589" y="1889896"/>
            <a:ext cx="4939822" cy="700980"/>
          </a:xfrm>
          <a:prstGeom prst="rect">
            <a:avLst/>
          </a:prstGeom>
        </p:spPr>
        <p:txBody>
          <a:bodyPr anchor="t" rtlCol="false" lIns="91440" rIns="91440" tIns="45720" bIns="45720" anchorCtr="false" vert="horz" wrap="square">
            <a:spAutoFit/>
          </a:bodyPr>
          <a:lstStyle/>
          <a:p>
            <a:pPr algn="ctr">
              <a:lnSpc>
                <a:spcPct val="64000"/>
              </a:lnSpc>
            </a:pPr>
            <a:r>
              <a:rPr lang="en-US" b="true" sz="6000">
                <a:solidFill>
                  <a:schemeClr val="dk1"/>
                </a:solidFill>
                <a:latin typeface="Microsoft Yahei"/>
                <a:ea typeface="Microsoft Yahei"/>
                <a:cs typeface="Microsoft Yahei"/>
              </a:rPr>
              <a:t>感谢您的观看</a:t>
            </a:r>
          </a:p>
        </p:txBody>
      </p:sp>
      <p:sp>
        <p:nvSpPr>
          <p:cNvPr name="TextBox 3" id="3"/>
          <p:cNvSpPr txBox="true"/>
          <p:nvPr/>
        </p:nvSpPr>
        <p:spPr>
          <a:xfrm rot="0">
            <a:off x="3579404" y="2881966"/>
            <a:ext cx="2366191" cy="335161"/>
          </a:xfrm>
          <a:prstGeom prst="rect">
            <a:avLst/>
          </a:prstGeom>
        </p:spPr>
        <p:txBody>
          <a:bodyPr anchor="t" rtlCol="false" lIns="91440" rIns="91440" tIns="45720" bIns="45720" anchorCtr="false" vert="horz" wrap="square">
            <a:spAutoFit/>
          </a:bodyPr>
          <a:lstStyle/>
          <a:p>
            <a:pPr algn="ctr">
              <a:lnSpc>
                <a:spcPct val="64000"/>
              </a:lnSpc>
            </a:pPr>
            <a:r>
              <a:rPr lang="en-US" sz="2400">
                <a:solidFill>
                  <a:schemeClr val="dk1"/>
                </a:solidFill>
                <a:latin typeface="Microsoft Yahei"/>
                <a:ea typeface="Microsoft Yahei"/>
                <a:cs typeface="Microsoft Yahei"/>
              </a:rPr>
              <a:t>THANKS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70000"/>
          </a:blip>
          <a:srcRect/>
          <a:stretch>
            <a:fillRect/>
          </a:stretch>
        </p:blipFill>
        <p:spPr>
          <a:xfrm rot="0">
            <a:off x="733971" y="1105724"/>
            <a:ext cx="3783825" cy="3783825"/>
          </a:xfrm>
          <a:prstGeom prst="roundRect">
            <a:avLst/>
          </a:prstGeom>
        </p:spPr>
      </p:pic>
      <p:sp>
        <p:nvSpPr>
          <p:cNvPr name="TextBox 3" id="3"/>
          <p:cNvSpPr txBox="true"/>
          <p:nvPr/>
        </p:nvSpPr>
        <p:spPr>
          <a:xfrm rot="0">
            <a:off x="4891990" y="1105724"/>
            <a:ext cx="3718928" cy="1190625"/>
          </a:xfrm>
          <a:prstGeom prst="rect">
            <a:avLst/>
          </a:prstGeom>
        </p:spPr>
        <p:txBody>
          <a:bodyPr anchor="t" rtlCol="false" lIns="95250" rIns="47625" tIns="95250" bIns="95250" anchorCtr="false" vert="horz" wrap="square">
            <a:spAutoFit/>
          </a:bodyPr>
          <a:lstStyle/>
          <a:p>
            <a:pPr>
              <a:lnSpc>
                <a:spcPct val="150000"/>
              </a:lnSpc>
            </a:pPr>
            <a:r>
              <a:rPr lang="en-US" sz="1050">
                <a:solidFill>
                  <a:schemeClr val="dk1"/>
                </a:solidFill>
                <a:latin typeface="Microsoft Yahei"/>
                <a:ea typeface="Microsoft Yahei"/>
                <a:cs typeface="Microsoft Yahei"/>
              </a:rPr>
              <a:t>临床诊疗指南是一套针对特定疾病或状况的标准化诊断和治疗建议，旨在提高医疗质量和安全性。</a:t>
            </a:r>
          </a:p>
        </p:txBody>
      </p:sp>
      <p:sp>
        <p:nvSpPr>
          <p:cNvPr name="TextBox 4" id="4"/>
          <p:cNvSpPr txBox="true"/>
          <p:nvPr/>
        </p:nvSpPr>
        <p:spPr>
          <a:xfrm rot="0">
            <a:off x="4891990" y="2899456"/>
            <a:ext cx="3718928" cy="1190625"/>
          </a:xfrm>
          <a:prstGeom prst="rect">
            <a:avLst/>
          </a:prstGeom>
        </p:spPr>
        <p:txBody>
          <a:bodyPr anchor="t" rtlCol="false" lIns="95250" rIns="47625" tIns="95250" bIns="95250" anchorCtr="false" vert="horz" wrap="square">
            <a:spAutoFit/>
          </a:bodyPr>
          <a:lstStyle/>
          <a:p>
            <a:pPr>
              <a:lnSpc>
                <a:spcPct val="150000"/>
              </a:lnSpc>
            </a:pPr>
            <a:r>
              <a:rPr lang="en-US" sz="1050">
                <a:solidFill>
                  <a:schemeClr val="dk1"/>
                </a:solidFill>
                <a:latin typeface="Microsoft Yahei"/>
                <a:ea typeface="Microsoft Yahei"/>
                <a:cs typeface="Microsoft Yahei"/>
              </a:rPr>
              <a:t>电子指南是临床诊疗指南的电子版本，方便医生和护士在线查阅和参考。</a:t>
            </a:r>
          </a:p>
        </p:txBody>
      </p:sp>
      <p:sp>
        <p:nvSpPr>
          <p:cNvPr name="AutoShape 5" id="5"/>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6" id="6"/>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7" id="7"/>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5" id="25"/>
          <p:cNvSpPr txBox="true"/>
          <p:nvPr/>
        </p:nvSpPr>
        <p:spPr>
          <a:xfrm rot="0">
            <a:off x="855345" y="73342"/>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目的和背景</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TextBox 2" id="2"/>
          <p:cNvSpPr txBox="true"/>
          <p:nvPr/>
        </p:nvSpPr>
        <p:spPr>
          <a:xfrm rot="0">
            <a:off x="355440" y="1380177"/>
            <a:ext cx="3576153" cy="1123950"/>
          </a:xfrm>
          <a:prstGeom prst="rect">
            <a:avLst/>
          </a:prstGeom>
        </p:spPr>
        <p:txBody>
          <a:bodyPr anchor="t" rtlCol="false" lIns="95250" rIns="47625" tIns="95250" bIns="95250" anchorCtr="false" vert="horz" wrap="square">
            <a:spAutoFit/>
          </a:bodyPr>
          <a:lstStyle/>
          <a:p>
            <a:pPr>
              <a:lnSpc>
                <a:spcPct val="140000"/>
              </a:lnSpc>
            </a:pPr>
            <a:r>
              <a:rPr lang="en-US" sz="1050">
                <a:solidFill>
                  <a:schemeClr val="dk1"/>
                </a:solidFill>
                <a:latin typeface="Microsoft Yahei"/>
                <a:ea typeface="Microsoft Yahei"/>
                <a:cs typeface="Microsoft Yahei"/>
              </a:rPr>
              <a:t>临床诊疗指南适用于不同医疗机构和科室，如医院、诊所、基层医疗等。</a:t>
            </a:r>
          </a:p>
        </p:txBody>
      </p:sp>
      <p:sp>
        <p:nvSpPr>
          <p:cNvPr name="TextBox 3" id="3"/>
          <p:cNvSpPr txBox="true"/>
          <p:nvPr/>
        </p:nvSpPr>
        <p:spPr>
          <a:xfrm rot="0">
            <a:off x="538745" y="3468227"/>
            <a:ext cx="3530492" cy="1123950"/>
          </a:xfrm>
          <a:prstGeom prst="rect">
            <a:avLst/>
          </a:prstGeom>
        </p:spPr>
        <p:txBody>
          <a:bodyPr anchor="t" rtlCol="false" lIns="95250" rIns="47625" tIns="95250" bIns="95250" anchorCtr="false" vert="horz" wrap="square">
            <a:spAutoFit/>
          </a:bodyPr>
          <a:lstStyle/>
          <a:p>
            <a:pPr>
              <a:lnSpc>
                <a:spcPct val="140000"/>
              </a:lnSpc>
            </a:pPr>
            <a:r>
              <a:rPr lang="en-US" sz="1050">
                <a:solidFill>
                  <a:schemeClr val="dk1"/>
                </a:solidFill>
                <a:latin typeface="Microsoft Yahei"/>
                <a:ea typeface="Microsoft Yahei"/>
                <a:cs typeface="Microsoft Yahei"/>
              </a:rPr>
              <a:t>电子指南适用于医生和护士在临床实践中参考和应用，提供指导和建议。</a:t>
            </a:r>
          </a:p>
        </p:txBody>
      </p:sp>
      <p:sp>
        <p:nvSpPr>
          <p:cNvPr name="AutoShape 4" id="4"/>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5" id="5"/>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6" id="6"/>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7" id="7"/>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4" id="24"/>
          <p:cNvSpPr txBox="true"/>
          <p:nvPr/>
        </p:nvSpPr>
        <p:spPr>
          <a:xfrm rot="0">
            <a:off x="855345" y="73342"/>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指南适用范围</a:t>
            </a:r>
          </a:p>
        </p:txBody>
      </p:sp>
      <p:sp>
        <p:nvSpPr>
          <p:cNvPr name="AutoShape 25" id="25"/>
          <p:cNvSpPr/>
          <p:nvPr/>
        </p:nvSpPr>
        <p:spPr>
          <a:xfrm rot="0">
            <a:off x="482502" y="2582814"/>
            <a:ext cx="548022" cy="96092"/>
          </a:xfrm>
          <a:prstGeom prst="rect">
            <a:avLst/>
          </a:pr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txBody>
          <a:bodyPr anchor="ctr" rtlCol="false" anchorCtr="false" vert="horz" wrap="square">
            <a:noAutofit/>
          </a:bodyPr>
          <a:lstStyle/>
          <a:p>
            <a:pPr algn="ctr">
              <a:spcBef>
                <a:spcPts val="375"/>
              </a:spcBef>
              <a:defRPr/>
            </a:pPr>
            <a:endParaRPr lang="en-US" sz="1100"/>
          </a:p>
        </p:txBody>
      </p:sp>
      <p:sp>
        <p:nvSpPr>
          <p:cNvPr name="AutoShape 26" id="26"/>
          <p:cNvSpPr/>
          <p:nvPr/>
        </p:nvSpPr>
        <p:spPr>
          <a:xfrm rot="0">
            <a:off x="441165" y="2582814"/>
            <a:ext cx="96092" cy="96092"/>
          </a:xfrm>
          <a:prstGeom prst="ellipse">
            <a:avLst/>
          </a:pr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27" id="27"/>
          <p:cNvSpPr/>
          <p:nvPr/>
        </p:nvSpPr>
        <p:spPr>
          <a:xfrm rot="0">
            <a:off x="974565" y="2582814"/>
            <a:ext cx="96092" cy="96092"/>
          </a:xfrm>
          <a:prstGeom prst="ellipse">
            <a:avLst/>
          </a:pr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txBody>
          <a:bodyPr/>
          <a:p/>
        </p:txBody>
      </p:sp>
      <p:cxnSp>
        <p:nvCxnSpPr>
          <p:cNvPr name="Connector 28" id="28"/>
          <p:cNvCxnSpPr/>
          <p:nvPr/>
        </p:nvCxnSpPr>
        <p:spPr>
          <a:xfrm>
            <a:off x="1030524" y="2631281"/>
            <a:ext cx="5027276" cy="0"/>
          </a:xfrm>
          <a:prstGeom prst="line">
            <a:avLst/>
          </a:prstGeom>
          <a:ln w="14288">
            <a:solidFill>
              <a:schemeClr val="accent2">
                <a:lumMod val="60000"/>
                <a:lumOff val="40000"/>
              </a:schemeClr>
            </a:solidFill>
            <a:prstDash val="dash"/>
          </a:ln>
        </p:spPr>
        <p:style>
          <a:lnRef idx="0">
            <a:schemeClr val="accent2"/>
          </a:lnRef>
          <a:fillRef idx="1">
            <a:schemeClr val="accent2"/>
          </a:fillRef>
          <a:effectRef idx="0">
            <a:schemeClr val="accent2"/>
          </a:effectRef>
          <a:fontRef idx="minor">
            <a:schemeClr val="lt1"/>
          </a:fontRef>
        </p:style>
      </p:cxnSp>
      <p:sp>
        <p:nvSpPr>
          <p:cNvPr name="AutoShape 29" id="29"/>
          <p:cNvSpPr/>
          <p:nvPr/>
        </p:nvSpPr>
        <p:spPr>
          <a:xfrm rot="0">
            <a:off x="690942" y="4652434"/>
            <a:ext cx="548022" cy="96092"/>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0" id="30"/>
          <p:cNvSpPr/>
          <p:nvPr/>
        </p:nvSpPr>
        <p:spPr>
          <a:xfrm rot="0">
            <a:off x="649605" y="4652434"/>
            <a:ext cx="96092" cy="9609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31" id="31"/>
          <p:cNvSpPr/>
          <p:nvPr/>
        </p:nvSpPr>
        <p:spPr>
          <a:xfrm rot="0">
            <a:off x="1183005" y="4652434"/>
            <a:ext cx="96092" cy="9609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cxnSp>
        <p:nvCxnSpPr>
          <p:cNvPr name="Connector 32" id="32"/>
          <p:cNvCxnSpPr/>
          <p:nvPr/>
        </p:nvCxnSpPr>
        <p:spPr>
          <a:xfrm>
            <a:off x="1238964" y="4710426"/>
            <a:ext cx="4807544" cy="0"/>
          </a:xfrm>
          <a:prstGeom prst="line">
            <a:avLst/>
          </a:prstGeom>
          <a:ln w="14288">
            <a:solidFill>
              <a:schemeClr val="accent1"/>
            </a:solidFill>
            <a:prstDash val="dash"/>
          </a:ln>
        </p:spPr>
        <p:style>
          <a:lnRef idx="0">
            <a:schemeClr val="accent1"/>
          </a:lnRef>
          <a:fillRef idx="1">
            <a:schemeClr val="accent1"/>
          </a:fillRef>
          <a:effectRef idx="0">
            <a:schemeClr val="accent1"/>
          </a:effectRef>
          <a:fontRef idx="minor">
            <a:schemeClr val="lt1"/>
          </a:fontRef>
        </p:style>
      </p:cxnSp>
      <p:pic>
        <p:nvPicPr>
          <p:cNvPr name="Picture 33" id="33"/>
          <p:cNvPicPr>
            <a:picLocks noChangeAspect="true"/>
          </p:cNvPicPr>
          <p:nvPr/>
        </p:nvPicPr>
        <p:blipFill>
          <a:blip r:embed="rId3">
            <a:alphaModFix amt="70000"/>
          </a:blip>
          <a:srcRect l="12500" r="12500"/>
          <a:stretch>
            <a:fillRect/>
          </a:stretch>
        </p:blipFill>
        <p:spPr>
          <a:xfrm rot="0">
            <a:off x="6096320" y="1015032"/>
            <a:ext cx="2874862" cy="383315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4345781" y="1800476"/>
            <a:ext cx="833438" cy="833438"/>
          </a:xfrm>
          <a:prstGeom prst="rect">
            <a:avLst/>
          </a:prstGeom>
          <a:solidFill>
            <a:schemeClr val="accent2">
              <a:lumMod val="20000"/>
              <a:lumOff val="80000"/>
              <a:alpha val="100000"/>
            </a:schemeClr>
          </a:solidFill>
          <a:ln w="25400">
            <a:solidFill>
              <a:srgbClr val="000000">
                <a:alpha val="100000"/>
              </a:srgbClr>
            </a:solidFill>
            <a:prstDash val="solid"/>
          </a:ln>
        </p:spPr>
        <p:style>
          <a:lnRef idx="0">
            <a:schemeClr val="accent2"/>
          </a:lnRef>
          <a:fillRef idx="1">
            <a:schemeClr val="accent2"/>
          </a:fillRef>
          <a:effectRef idx="0">
            <a:schemeClr val="accent2"/>
          </a:effectRef>
          <a:fontRef idx="minor">
            <a:schemeClr val="lt1"/>
          </a:fontRef>
        </p:style>
        <p:txBody>
          <a:bodyPr/>
          <a:p/>
        </p:txBody>
      </p:sp>
      <p:sp>
        <p:nvSpPr>
          <p:cNvPr name="TextBox 3" id="3"/>
          <p:cNvSpPr txBox="true"/>
          <p:nvPr/>
        </p:nvSpPr>
        <p:spPr>
          <a:xfrm rot="0">
            <a:off x="2164315" y="1800476"/>
            <a:ext cx="5196369" cy="805755"/>
          </a:xfrm>
          <a:prstGeom prst="rect">
            <a:avLst/>
          </a:prstGeom>
        </p:spPr>
        <p:txBody>
          <a:bodyPr anchor="t" rtlCol="false" lIns="91440" rIns="91440" tIns="45720" bIns="45720" anchorCtr="false" vert="horz" wrap="square">
            <a:spAutoFit/>
          </a:bodyPr>
          <a:lstStyle/>
          <a:p>
            <a:pPr algn="ctr">
              <a:lnSpc>
                <a:spcPct val="100000"/>
              </a:lnSpc>
              <a:spcBef>
                <a:spcPts val="375"/>
              </a:spcBef>
            </a:pPr>
            <a:r>
              <a:rPr lang="en-US" b="true" sz="4500">
                <a:solidFill>
                  <a:schemeClr val="dk1"/>
                </a:solidFill>
                <a:latin typeface="Microsoft Yahei"/>
                <a:ea typeface="Microsoft Yahei"/>
                <a:cs typeface="Microsoft Yahei"/>
              </a:rPr>
              <a:t>02</a:t>
            </a:r>
          </a:p>
        </p:txBody>
      </p:sp>
      <p:sp>
        <p:nvSpPr>
          <p:cNvPr name="TextBox 4" id="4"/>
          <p:cNvSpPr txBox="true"/>
          <p:nvPr/>
        </p:nvSpPr>
        <p:spPr>
          <a:xfrm rot="0">
            <a:off x="2527576" y="2795336"/>
            <a:ext cx="4469848" cy="824805"/>
          </a:xfrm>
          <a:prstGeom prst="rect">
            <a:avLst/>
          </a:prstGeom>
        </p:spPr>
        <p:txBody>
          <a:bodyPr anchor="t" rtlCol="false" lIns="91440" rIns="91440" tIns="45720" bIns="45720" anchorCtr="false" vert="horz" wrap="square">
            <a:spAutoFit/>
          </a:bodyPr>
          <a:lstStyle/>
          <a:p>
            <a:pPr algn="ctr">
              <a:lnSpc>
                <a:spcPct val="77000"/>
              </a:lnSpc>
              <a:spcBef>
                <a:spcPts val="375"/>
              </a:spcBef>
            </a:pPr>
            <a:r>
              <a:rPr lang="en-US" b="true" sz="3000">
                <a:solidFill>
                  <a:srgbClr val="000000"/>
                </a:solidFill>
                <a:latin typeface="Microsoft Yahei"/>
                <a:ea typeface="Microsoft Yahei"/>
                <a:cs typeface="Microsoft Yahei"/>
              </a:rPr>
              <a:t>临床诊疗指南概述</a:t>
            </a:r>
          </a:p>
        </p:txBody>
      </p:sp>
      <p:cxnSp>
        <p:nvCxnSpPr>
          <p:cNvPr name="Connector 5" id="5"/>
          <p:cNvCxnSpPr/>
          <p:nvPr/>
        </p:nvCxnSpPr>
        <p:spPr>
          <a:xfrm flipV="true">
            <a:off x="5376413" y="1532396"/>
            <a:ext cx="753732" cy="536160"/>
          </a:xfrm>
          <a:prstGeom prst="line">
            <a:avLst/>
          </a:prstGeom>
          <a:ln w="19050">
            <a:solidFill>
              <a:schemeClr val="dk1"/>
            </a:solidFill>
            <a:prstDash val="solid"/>
          </a:ln>
        </p:spPr>
        <p:style>
          <a:lnRef idx="0">
            <a:schemeClr val="dk1"/>
          </a:lnRef>
          <a:fillRef idx="1">
            <a:schemeClr val="dk1"/>
          </a:fillRef>
          <a:effectRef idx="0">
            <a:schemeClr val="dk1"/>
          </a:effectRef>
          <a:fontRef idx="minor">
            <a:schemeClr val="lt1"/>
          </a:fontRef>
        </p:style>
      </p:cxnSp>
      <p:cxnSp>
        <p:nvCxnSpPr>
          <p:cNvPr name="Connector 6" id="6"/>
          <p:cNvCxnSpPr/>
          <p:nvPr/>
        </p:nvCxnSpPr>
        <p:spPr>
          <a:xfrm flipV="true">
            <a:off x="3420268" y="2142746"/>
            <a:ext cx="753732" cy="536160"/>
          </a:xfrm>
          <a:prstGeom prst="line">
            <a:avLst/>
          </a:prstGeom>
          <a:ln w="19050">
            <a:solidFill>
              <a:schemeClr val="dk1">
                <a:lumMod val="50000"/>
                <a:lumOff val="50000"/>
              </a:schemeClr>
            </a:solidFill>
            <a:prstDash val="solid"/>
          </a:ln>
        </p:spPr>
        <p:style>
          <a:lnRef idx="0">
            <a:schemeClr val="dk1"/>
          </a:lnRef>
          <a:fillRef idx="1">
            <a:schemeClr val="dk1"/>
          </a:fillRef>
          <a:effectRef idx="0">
            <a:schemeClr val="dk1"/>
          </a:effectRef>
          <a:fontRef idx="minor">
            <a:schemeClr val="lt1"/>
          </a:fontRef>
        </p:style>
      </p:cxn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12500" r="12500"/>
          <a:stretch>
            <a:fillRect/>
          </a:stretch>
        </p:blipFill>
        <p:spPr>
          <a:xfrm rot="0">
            <a:off x="6744573" y="2846706"/>
            <a:ext cx="2713979" cy="2713979"/>
          </a:xfrm>
          <a:prstGeom prst="parallelogram">
            <a:avLst/>
          </a:prstGeom>
        </p:spPr>
      </p:pic>
      <p:pic>
        <p:nvPicPr>
          <p:cNvPr name="Picture 3" id="3"/>
          <p:cNvPicPr>
            <a:picLocks noChangeAspect="true"/>
          </p:cNvPicPr>
          <p:nvPr/>
        </p:nvPicPr>
        <p:blipFill>
          <a:blip r:embed="rId4">
            <a:alphaModFix amt="100000"/>
          </a:blip>
          <a:srcRect/>
          <a:stretch>
            <a:fillRect/>
          </a:stretch>
        </p:blipFill>
        <p:spPr>
          <a:xfrm rot="0">
            <a:off x="4573088" y="2846706"/>
            <a:ext cx="2713979" cy="2713979"/>
          </a:xfrm>
          <a:prstGeom prst="parallelogram">
            <a:avLst/>
          </a:prstGeom>
        </p:spPr>
      </p:pic>
      <p:pic>
        <p:nvPicPr>
          <p:cNvPr name="Picture 4" id="4"/>
          <p:cNvPicPr>
            <a:picLocks noChangeAspect="true"/>
          </p:cNvPicPr>
          <p:nvPr/>
        </p:nvPicPr>
        <p:blipFill>
          <a:blip r:embed="rId5">
            <a:alphaModFix amt="100000"/>
          </a:blip>
          <a:srcRect/>
          <a:stretch>
            <a:fillRect/>
          </a:stretch>
        </p:blipFill>
        <p:spPr>
          <a:xfrm rot="0">
            <a:off x="6264566" y="-50050"/>
            <a:ext cx="2713979" cy="2713979"/>
          </a:xfrm>
          <a:prstGeom prst="parallelogram">
            <a:avLst/>
          </a:prstGeom>
        </p:spPr>
      </p:pic>
      <p:sp>
        <p:nvSpPr>
          <p:cNvPr name="Freeform 5" id="5"/>
          <p:cNvSpPr/>
          <p:nvPr/>
        </p:nvSpPr>
        <p:spPr>
          <a:xfrm rot="0">
            <a:off x="795018" y="4203695"/>
            <a:ext cx="297142" cy="367057"/>
          </a:xfrm>
          <a:custGeom>
            <a:avLst/>
            <a:gdLst/>
            <a:ahLst/>
            <a:cxnLst/>
            <a:rect r="r" b="b" t="t" l="l"/>
            <a:pathLst>
              <a:path h="1905000" w="1905000">
                <a:moveTo>
                  <a:pt x="762000" y="0"/>
                </a:moveTo>
                <a:lnTo>
                  <a:pt x="1905000" y="0"/>
                </a:lnTo>
                <a:lnTo>
                  <a:pt x="1143000" y="952500"/>
                </a:lnTo>
                <a:lnTo>
                  <a:pt x="1905000" y="1905000"/>
                </a:lnTo>
                <a:lnTo>
                  <a:pt x="762000" y="1905000"/>
                </a:lnTo>
                <a:lnTo>
                  <a:pt x="0" y="952500"/>
                </a:lnTo>
                <a:lnTo>
                  <a:pt x="76200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6" id="6"/>
          <p:cNvSpPr/>
          <p:nvPr/>
        </p:nvSpPr>
        <p:spPr>
          <a:xfrm rot="0">
            <a:off x="1092160" y="4203695"/>
            <a:ext cx="297142" cy="367057"/>
          </a:xfrm>
          <a:custGeom>
            <a:avLst/>
            <a:gdLst/>
            <a:ahLst/>
            <a:cxnLst/>
            <a:rect r="r" b="b" t="t" l="l"/>
            <a:pathLst>
              <a:path h="1905000" w="1905000">
                <a:moveTo>
                  <a:pt x="762000" y="0"/>
                </a:moveTo>
                <a:lnTo>
                  <a:pt x="1905000" y="0"/>
                </a:lnTo>
                <a:lnTo>
                  <a:pt x="1143000" y="952500"/>
                </a:lnTo>
                <a:lnTo>
                  <a:pt x="1905000" y="1905000"/>
                </a:lnTo>
                <a:lnTo>
                  <a:pt x="762000" y="1905000"/>
                </a:lnTo>
                <a:lnTo>
                  <a:pt x="0" y="952500"/>
                </a:lnTo>
                <a:lnTo>
                  <a:pt x="762000" y="0"/>
                </a:lnTo>
                <a:close/>
              </a:path>
            </a:pathLst>
          </a:cu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Freeform 7" id="7"/>
          <p:cNvSpPr/>
          <p:nvPr/>
        </p:nvSpPr>
        <p:spPr>
          <a:xfrm rot="0">
            <a:off x="1389301" y="4203695"/>
            <a:ext cx="297142" cy="367057"/>
          </a:xfrm>
          <a:custGeom>
            <a:avLst/>
            <a:gdLst/>
            <a:ahLst/>
            <a:cxnLst/>
            <a:rect r="r" b="b" t="t" l="l"/>
            <a:pathLst>
              <a:path h="1905000" w="1905000">
                <a:moveTo>
                  <a:pt x="762000" y="0"/>
                </a:moveTo>
                <a:lnTo>
                  <a:pt x="1905000" y="0"/>
                </a:lnTo>
                <a:lnTo>
                  <a:pt x="1143000" y="952500"/>
                </a:lnTo>
                <a:lnTo>
                  <a:pt x="1905000" y="1905000"/>
                </a:lnTo>
                <a:lnTo>
                  <a:pt x="762000" y="1905000"/>
                </a:lnTo>
                <a:lnTo>
                  <a:pt x="0" y="952500"/>
                </a:lnTo>
                <a:lnTo>
                  <a:pt x="762000" y="0"/>
                </a:lnTo>
                <a:close/>
              </a:path>
            </a:pathLst>
          </a:custGeom>
          <a:solidFill>
            <a:schemeClr val="accent2">
              <a:lumMod val="40000"/>
              <a:lumOff val="60000"/>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TextBox 8" id="8"/>
          <p:cNvSpPr txBox="true"/>
          <p:nvPr/>
        </p:nvSpPr>
        <p:spPr>
          <a:xfrm rot="0">
            <a:off x="596251" y="1135625"/>
            <a:ext cx="4411939" cy="3048000"/>
          </a:xfrm>
          <a:prstGeom prst="rect">
            <a:avLst/>
          </a:prstGeom>
        </p:spPr>
        <p:txBody>
          <a:bodyPr anchor="t" rtlCol="false" lIns="95250" rIns="47625" tIns="95250" bIns="95250" anchorCtr="false" vert="horz" wrap="square">
            <a:spAutoFit/>
          </a:bodyPr>
          <a:lstStyle/>
          <a:p>
            <a:pPr lvl="0" indent="-203200" marL="203200">
              <a:lnSpc>
                <a:spcPct val="120000"/>
              </a:lnSpc>
              <a:buFont typeface="Arial"/>
              <a:buChar char="•"/>
            </a:pPr>
            <a:r>
              <a:rPr lang="en-US" sz="1200">
                <a:solidFill>
                  <a:schemeClr val="dk1"/>
                </a:solidFill>
                <a:latin typeface="Microsoft Yahei"/>
                <a:ea typeface="Microsoft Yahei"/>
                <a:cs typeface="Microsoft Yahei"/>
              </a:rPr>
              <a:t>临床诊疗指南是指由权威机构或专家根据临床实践和科学研究证据制定的一系列指导原则和推荐意见，旨在帮助医生针对特定疾病或病症进行规范化和标准化的诊断和治疗。</a:t>
            </a:r>
          </a:p>
        </p:txBody>
      </p:sp>
      <p:sp>
        <p:nvSpPr>
          <p:cNvPr name="AutoShape 9" id="9"/>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7" id="27"/>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8" id="28"/>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9" id="29"/>
          <p:cNvSpPr txBox="true"/>
          <p:nvPr/>
        </p:nvSpPr>
        <p:spPr>
          <a:xfrm rot="0">
            <a:off x="854864" y="6712"/>
            <a:ext cx="7815272" cy="857250"/>
          </a:xfrm>
          <a:prstGeom prst="rect">
            <a:avLst/>
          </a:prstGeom>
        </p:spPr>
        <p:txBody>
          <a:bodyPr anchor="t" rtlCol="false" lIns="95250" rIns="47625" tIns="95250" bIns="95250" anchorCtr="false" vert="horz" wrap="square">
            <a:spAutoFit/>
          </a:bodyPr>
          <a:lstStyle/>
          <a:p>
            <a:pPr>
              <a:lnSpc>
                <a:spcPct val="174000"/>
              </a:lnSpc>
            </a:pPr>
            <a:r>
              <a:rPr lang="en-US" b="true" sz="2400">
                <a:solidFill>
                  <a:schemeClr val="accent1"/>
                </a:solidFill>
                <a:latin typeface="Microsoft Yahei"/>
                <a:ea typeface="Microsoft Yahei"/>
                <a:cs typeface="Microsoft Yahei"/>
              </a:rPr>
              <a:t>临床诊疗指南的定义</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sp>
        <p:nvSpPr>
          <p:cNvPr name="AutoShape 2" id="2"/>
          <p:cNvSpPr/>
          <p:nvPr/>
        </p:nvSpPr>
        <p:spPr>
          <a:xfrm rot="0">
            <a:off x="6454115" y="935882"/>
            <a:ext cx="2019300" cy="19696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sp>
        <p:nvSpPr>
          <p:cNvPr name="AutoShape 3" id="3"/>
          <p:cNvSpPr/>
          <p:nvPr/>
        </p:nvSpPr>
        <p:spPr>
          <a:xfrm rot="0">
            <a:off x="3723226" y="941761"/>
            <a:ext cx="2019300" cy="1969604"/>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4" id="4"/>
          <p:cNvSpPr/>
          <p:nvPr/>
        </p:nvSpPr>
        <p:spPr>
          <a:xfrm rot="0">
            <a:off x="1051584" y="932242"/>
            <a:ext cx="2019300" cy="19696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p:txBody>
      </p:sp>
      <p:pic>
        <p:nvPicPr>
          <p:cNvPr name="Picture 5" id="5"/>
          <p:cNvPicPr>
            <a:picLocks noChangeAspect="true"/>
          </p:cNvPicPr>
          <p:nvPr/>
        </p:nvPicPr>
        <p:blipFill>
          <a:blip r:embed="rId3">
            <a:alphaModFix amt="70000"/>
          </a:blip>
          <a:srcRect l="15693" r="15693"/>
          <a:stretch>
            <a:fillRect/>
          </a:stretch>
        </p:blipFill>
        <p:spPr>
          <a:xfrm rot="0">
            <a:off x="1105685" y="1007236"/>
            <a:ext cx="1900905" cy="1846979"/>
          </a:xfrm>
          <a:prstGeom prst="ellipse">
            <a:avLst/>
          </a:prstGeom>
        </p:spPr>
      </p:pic>
      <p:sp>
        <p:nvSpPr>
          <p:cNvPr name="TextBox 6" id="6"/>
          <p:cNvSpPr txBox="true"/>
          <p:nvPr/>
        </p:nvSpPr>
        <p:spPr>
          <a:xfrm rot="0">
            <a:off x="621411" y="3126317"/>
            <a:ext cx="8326609" cy="1619250"/>
          </a:xfrm>
          <a:prstGeom prst="rect">
            <a:avLst/>
          </a:prstGeom>
        </p:spPr>
        <p:txBody>
          <a:bodyPr anchor="t" rtlCol="false" lIns="95250" rIns="47625" tIns="95250" bIns="95250" anchorCtr="false" vert="horz" wrap="square">
            <a:spAutoFit/>
          </a:bodyPr>
          <a:lstStyle/>
          <a:p>
            <a:pPr lvl="0" indent="-203200" marL="203200">
              <a:lnSpc>
                <a:spcPct val="96000"/>
              </a:lnSpc>
              <a:buFont typeface="Arial"/>
              <a:buChar char="•"/>
            </a:pPr>
            <a:r>
              <a:rPr lang="en-US" sz="1200">
                <a:solidFill>
                  <a:schemeClr val="dk2"/>
                </a:solidFill>
                <a:latin typeface="Microsoft Yahei"/>
                <a:ea typeface="Microsoft Yahei"/>
                <a:cs typeface="Microsoft Yahei"/>
              </a:rPr>
              <a:t>临床诊疗指南的重要性在于它们能够提供清晰、一致的指导，帮助医生做出正确的诊断和治疗决策，从而提高医疗质量和安全性，减少医疗错误和不必要的医疗开支。此外，临床诊疗指南还可以促进医生和患者之间的沟通，帮助患者更好地理解自己的病情和治疗方案。</a:t>
            </a:r>
          </a:p>
        </p:txBody>
      </p:sp>
      <p:sp>
        <p:nvSpPr>
          <p:cNvPr name="AutoShape 7" id="7"/>
          <p:cNvSpPr/>
          <p:nvPr/>
        </p:nvSpPr>
        <p:spPr>
          <a:xfrm rot="0">
            <a:off x="355440" y="277586"/>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449257" y="27528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538379" y="27662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624819" y="2836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706988" y="28040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355440" y="369597"/>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449257" y="367292"/>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538379" y="368633"/>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624819" y="375641"/>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706988" y="372412"/>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355440" y="46160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449257" y="459303"/>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538379" y="460644"/>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624819" y="467652"/>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706988" y="464423"/>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355440" y="553618"/>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449257" y="551314"/>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4" id="24"/>
          <p:cNvSpPr/>
          <p:nvPr/>
        </p:nvSpPr>
        <p:spPr>
          <a:xfrm rot="0">
            <a:off x="538379" y="552655"/>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5" id="25"/>
          <p:cNvSpPr/>
          <p:nvPr/>
        </p:nvSpPr>
        <p:spPr>
          <a:xfrm rot="0">
            <a:off x="624819" y="559663"/>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6" id="26"/>
          <p:cNvSpPr/>
          <p:nvPr/>
        </p:nvSpPr>
        <p:spPr>
          <a:xfrm rot="0">
            <a:off x="706988" y="556434"/>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7" id="27"/>
          <p:cNvSpPr txBox="true"/>
          <p:nvPr/>
        </p:nvSpPr>
        <p:spPr>
          <a:xfrm rot="0">
            <a:off x="952245" y="130537"/>
            <a:ext cx="7815272" cy="723900"/>
          </a:xfrm>
          <a:prstGeom prst="rect">
            <a:avLst/>
          </a:prstGeom>
        </p:spPr>
        <p:txBody>
          <a:bodyPr anchor="t" rtlCol="false" lIns="95250" rIns="47625" tIns="95250" bIns="95250" anchorCtr="false" vert="horz" wrap="square">
            <a:spAutoFit/>
          </a:bodyPr>
          <a:lstStyle/>
          <a:p>
            <a:pPr>
              <a:lnSpc>
                <a:spcPct val="140000"/>
              </a:lnSpc>
            </a:pPr>
            <a:r>
              <a:rPr lang="en-US" b="true" sz="2400">
                <a:solidFill>
                  <a:schemeClr val="accent1"/>
                </a:solidFill>
                <a:latin typeface="Microsoft Yahei"/>
                <a:ea typeface="Microsoft Yahei"/>
                <a:cs typeface="Microsoft Yahei"/>
              </a:rPr>
              <a:t>临床诊疗指南的重要性</a:t>
            </a:r>
          </a:p>
        </p:txBody>
      </p:sp>
      <p:pic>
        <p:nvPicPr>
          <p:cNvPr name="Picture 28" id="28"/>
          <p:cNvPicPr>
            <a:picLocks noChangeAspect="true"/>
          </p:cNvPicPr>
          <p:nvPr/>
        </p:nvPicPr>
        <p:blipFill>
          <a:blip r:embed="rId4">
            <a:alphaModFix amt="70000"/>
          </a:blip>
          <a:srcRect l="15693" r="15693"/>
          <a:stretch>
            <a:fillRect/>
          </a:stretch>
        </p:blipFill>
        <p:spPr>
          <a:xfrm rot="0">
            <a:off x="3792998" y="997195"/>
            <a:ext cx="1900905" cy="1846979"/>
          </a:xfrm>
          <a:prstGeom prst="ellipse">
            <a:avLst/>
          </a:prstGeom>
        </p:spPr>
      </p:pic>
      <p:pic>
        <p:nvPicPr>
          <p:cNvPr name="Picture 29" id="29"/>
          <p:cNvPicPr>
            <a:picLocks noChangeAspect="true"/>
          </p:cNvPicPr>
          <p:nvPr/>
        </p:nvPicPr>
        <p:blipFill>
          <a:blip r:embed="rId5">
            <a:alphaModFix amt="70000"/>
          </a:blip>
          <a:srcRect l="15777" r="15777"/>
          <a:stretch>
            <a:fillRect/>
          </a:stretch>
        </p:blipFill>
        <p:spPr>
          <a:xfrm rot="0">
            <a:off x="6522838" y="993032"/>
            <a:ext cx="1900905" cy="1846979"/>
          </a:xfrm>
          <a:prstGeom prst="ellipse">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l="104" r="104"/>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t="47" b="47"/>
          <a:stretch>
            <a:fillRect/>
          </a:stretch>
        </p:blipFill>
        <p:spPr>
          <a:xfrm rot="0">
            <a:off x="4980577" y="2659584"/>
            <a:ext cx="2356798" cy="2354585"/>
          </a:xfrm>
          <a:prstGeom prst="diamond">
            <a:avLst/>
          </a:prstGeom>
        </p:spPr>
      </p:pic>
      <p:pic>
        <p:nvPicPr>
          <p:cNvPr name="Picture 3" id="3"/>
          <p:cNvPicPr>
            <a:picLocks noChangeAspect="true"/>
          </p:cNvPicPr>
          <p:nvPr/>
        </p:nvPicPr>
        <p:blipFill>
          <a:blip r:embed="rId4">
            <a:alphaModFix amt="100000"/>
          </a:blip>
          <a:srcRect t="47" b="47"/>
          <a:stretch>
            <a:fillRect/>
          </a:stretch>
        </p:blipFill>
        <p:spPr>
          <a:xfrm rot="0">
            <a:off x="5762602" y="344178"/>
            <a:ext cx="3346465" cy="3343323"/>
          </a:xfrm>
          <a:prstGeom prst="diamond">
            <a:avLst/>
          </a:prstGeom>
        </p:spPr>
      </p:pic>
      <p:sp>
        <p:nvSpPr>
          <p:cNvPr name="AutoShape 4" id="4"/>
          <p:cNvSpPr/>
          <p:nvPr/>
        </p:nvSpPr>
        <p:spPr>
          <a:xfrm rot="0">
            <a:off x="355440" y="322753"/>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5" id="5"/>
          <p:cNvSpPr/>
          <p:nvPr/>
        </p:nvSpPr>
        <p:spPr>
          <a:xfrm rot="0">
            <a:off x="449257" y="32044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6" id="6"/>
          <p:cNvSpPr/>
          <p:nvPr/>
        </p:nvSpPr>
        <p:spPr>
          <a:xfrm rot="0">
            <a:off x="538379" y="32179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7" id="7"/>
          <p:cNvSpPr/>
          <p:nvPr/>
        </p:nvSpPr>
        <p:spPr>
          <a:xfrm rot="0">
            <a:off x="624819" y="328797"/>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8" id="8"/>
          <p:cNvSpPr/>
          <p:nvPr/>
        </p:nvSpPr>
        <p:spPr>
          <a:xfrm rot="0">
            <a:off x="706988" y="32556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9" id="9"/>
          <p:cNvSpPr/>
          <p:nvPr/>
        </p:nvSpPr>
        <p:spPr>
          <a:xfrm rot="0">
            <a:off x="355440" y="414764"/>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0" id="10"/>
          <p:cNvSpPr/>
          <p:nvPr/>
        </p:nvSpPr>
        <p:spPr>
          <a:xfrm rot="0">
            <a:off x="449257" y="412459"/>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1" id="11"/>
          <p:cNvSpPr/>
          <p:nvPr/>
        </p:nvSpPr>
        <p:spPr>
          <a:xfrm rot="0">
            <a:off x="538379" y="413800"/>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2" id="12"/>
          <p:cNvSpPr/>
          <p:nvPr/>
        </p:nvSpPr>
        <p:spPr>
          <a:xfrm rot="0">
            <a:off x="624819" y="420808"/>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3" id="13"/>
          <p:cNvSpPr/>
          <p:nvPr/>
        </p:nvSpPr>
        <p:spPr>
          <a:xfrm rot="0">
            <a:off x="706988" y="417579"/>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4" id="14"/>
          <p:cNvSpPr/>
          <p:nvPr/>
        </p:nvSpPr>
        <p:spPr>
          <a:xfrm rot="0">
            <a:off x="355440" y="50677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5" id="15"/>
          <p:cNvSpPr/>
          <p:nvPr/>
        </p:nvSpPr>
        <p:spPr>
          <a:xfrm rot="0">
            <a:off x="449257" y="504470"/>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6" id="16"/>
          <p:cNvSpPr/>
          <p:nvPr/>
        </p:nvSpPr>
        <p:spPr>
          <a:xfrm rot="0">
            <a:off x="538379" y="505811"/>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7" id="17"/>
          <p:cNvSpPr/>
          <p:nvPr/>
        </p:nvSpPr>
        <p:spPr>
          <a:xfrm rot="0">
            <a:off x="624819" y="512819"/>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8" id="18"/>
          <p:cNvSpPr/>
          <p:nvPr/>
        </p:nvSpPr>
        <p:spPr>
          <a:xfrm rot="0">
            <a:off x="706988" y="509590"/>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19" id="19"/>
          <p:cNvSpPr/>
          <p:nvPr/>
        </p:nvSpPr>
        <p:spPr>
          <a:xfrm rot="0">
            <a:off x="355440" y="598785"/>
            <a:ext cx="65740" cy="65740"/>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0" id="20"/>
          <p:cNvSpPr/>
          <p:nvPr/>
        </p:nvSpPr>
        <p:spPr>
          <a:xfrm rot="0">
            <a:off x="449257" y="596481"/>
            <a:ext cx="61044" cy="61044"/>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1" id="21"/>
          <p:cNvSpPr/>
          <p:nvPr/>
        </p:nvSpPr>
        <p:spPr>
          <a:xfrm rot="0">
            <a:off x="538379" y="597822"/>
            <a:ext cx="58363" cy="58363"/>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2" id="22"/>
          <p:cNvSpPr/>
          <p:nvPr/>
        </p:nvSpPr>
        <p:spPr>
          <a:xfrm rot="0">
            <a:off x="624819" y="604830"/>
            <a:ext cx="54092" cy="54092"/>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AutoShape 23" id="23"/>
          <p:cNvSpPr/>
          <p:nvPr/>
        </p:nvSpPr>
        <p:spPr>
          <a:xfrm rot="0">
            <a:off x="706988" y="601601"/>
            <a:ext cx="51245" cy="5124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p/>
        </p:txBody>
      </p:sp>
      <p:sp>
        <p:nvSpPr>
          <p:cNvPr name="TextBox 24" id="24"/>
          <p:cNvSpPr txBox="true"/>
          <p:nvPr/>
        </p:nvSpPr>
        <p:spPr>
          <a:xfrm rot="0">
            <a:off x="952245" y="118554"/>
            <a:ext cx="7815272" cy="857250"/>
          </a:xfrm>
          <a:prstGeom prst="rect">
            <a:avLst/>
          </a:prstGeom>
        </p:spPr>
        <p:txBody>
          <a:bodyPr anchor="t" rtlCol="false" lIns="95250" rIns="47625" tIns="95250" bIns="95250" anchorCtr="false" vert="horz" wrap="square">
            <a:spAutoFit/>
          </a:bodyPr>
          <a:lstStyle/>
          <a:p>
            <a:pPr>
              <a:lnSpc>
                <a:spcPct val="174000"/>
              </a:lnSpc>
            </a:pPr>
            <a:r>
              <a:rPr lang="en-US" b="true" sz="2400">
                <a:solidFill>
                  <a:schemeClr val="accent1"/>
                </a:solidFill>
                <a:latin typeface="Microsoft Yahei"/>
                <a:ea typeface="Microsoft Yahei"/>
                <a:cs typeface="Microsoft Yahei"/>
              </a:rPr>
              <a:t>临床诊疗指南的类别</a:t>
            </a:r>
          </a:p>
        </p:txBody>
      </p:sp>
      <p:sp>
        <p:nvSpPr>
          <p:cNvPr name="TextBox 25" id="25"/>
          <p:cNvSpPr txBox="true"/>
          <p:nvPr/>
        </p:nvSpPr>
        <p:spPr>
          <a:xfrm rot="0">
            <a:off x="952245" y="1465585"/>
            <a:ext cx="4193196" cy="3048000"/>
          </a:xfrm>
          <a:prstGeom prst="rect">
            <a:avLst/>
          </a:prstGeom>
        </p:spPr>
        <p:txBody>
          <a:bodyPr anchor="t" rtlCol="false" lIns="95250" rIns="47625" tIns="95250" bIns="95250" anchorCtr="false" vert="horz" wrap="square">
            <a:spAutoFit/>
          </a:bodyPr>
          <a:lstStyle/>
          <a:p>
            <a:pPr lvl="0" indent="-203200" marL="203200">
              <a:lnSpc>
                <a:spcPct val="120000"/>
              </a:lnSpc>
              <a:buFont typeface="Arial"/>
              <a:buChar char="•"/>
            </a:pPr>
            <a:r>
              <a:rPr lang="en-US" sz="1200">
                <a:solidFill>
                  <a:schemeClr val="dk1"/>
                </a:solidFill>
                <a:latin typeface="Microsoft Yahei"/>
                <a:ea typeface="Microsoft Yahei"/>
                <a:cs typeface="Microsoft Yahei"/>
              </a:rPr>
              <a:t>临床诊疗指南可以根据不同的疾病和病症进行分类，例如心血管疾病、糖尿病、癌症等。此外，根据适用对象的不同，临床诊疗指南可以分为针对医生的指南和针对患者的指南。针对医生的指南主要包括疾病的诊断、治疗、预后评估等方面的建议，而针对患者的指南则主要涉及疾病的教育、管理、自我护理等方面的指导。</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AF5FF"/>
      </a:lt1>
      <a:dk2>
        <a:srgbClr val="062F00"/>
      </a:dk2>
      <a:lt2>
        <a:srgbClr val="FFFFFF"/>
      </a:lt2>
      <a:accent1>
        <a:srgbClr val="AF79DE"/>
      </a:accent1>
      <a:accent2>
        <a:srgbClr val="BC95E8"/>
      </a:accent2>
      <a:accent3>
        <a:srgbClr val="816BB7"/>
      </a:accent3>
      <a:accent4>
        <a:srgbClr val="618CD0"/>
      </a:accent4>
      <a:accent5>
        <a:srgbClr val="76A1E5"/>
      </a:accent5>
      <a:accent6>
        <a:srgbClr val="FEE08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